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9" r:id="rId4"/>
    <p:sldId id="264" r:id="rId5"/>
    <p:sldId id="266" r:id="rId6"/>
    <p:sldId id="256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7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39087A-4C5A-3FBB-95CA-19ED21A45D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C67AC10-2A16-9B41-E71D-2DAE8BFA9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84F898-6F50-57EE-623E-F2972598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CD3F7B-0294-6C0C-A9BA-968D9AC97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5F7A15-1517-08DA-C0B6-1DA535838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525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C5B5CF-E1DF-D205-1C2E-9A7ABF253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B14C1F-DE51-5739-14A0-F7F59B4630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F5D8B8-EAEF-72AC-C15F-C775269E6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84A4C8-982A-6195-DE9A-26E5836EA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36A3CF-5CEB-DED6-2146-6C515D047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91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49B9F32-999B-CAC2-DCCE-FFF7580EA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8D6EE0-5253-2492-892C-820D2F324C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B77B8A-1FC9-DE47-4E99-CD1C7CE8C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5EBC3D-86D4-E3EC-3BF2-20FFBCAA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FF42C4-9E7E-1552-1FC4-256FD4233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10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71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24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27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395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35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867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28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40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66B844-F32C-2015-CCCD-9C86D19FA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1CAF88-8513-8F6B-F041-0E230AA285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3A6D4E-E5EC-8580-2FAF-33D06FA81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1E690A-15EA-2598-5352-01005A14E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BAF95D-F7D4-CE46-10E4-E7EA2EA44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115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329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0081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10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FF5DBA-5321-788D-1118-8F5226EDD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09D7017-12A4-675D-199E-6F28A46FC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563907-D159-125C-94BA-C1635DBED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7C7FFF-AE6C-D9D4-C43E-6F7F541A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ED39D9-B2DE-949C-4DE4-C1D5C542C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203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37EA9-6367-895B-2133-8D59548A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3F9B90-441C-AD11-340F-2803813E2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0128AA-4AE9-B88F-F07A-77E6D46A9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D1AD84-84E8-B379-52ED-73E7505EB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07FEFC-7927-239D-E922-E980AEB0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54C1AF-5DDF-7FA2-4AFB-064733FB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204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65A663-A2F7-9CBF-30D0-F42323AF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790386-DA10-2039-1C59-C87C9C719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D839C02-B430-1FC1-928E-A45151073C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D1A54B3-F12A-F59F-C29D-1D4A7913D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2125CC1-32AA-AE15-4BEA-BDA0A5864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81EED1D-F142-0531-911E-B1377A28B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127AFBD-B3FD-0F45-BF83-866E2E79B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13C796F-9FCD-5683-CF63-CD7486C92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06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0FC2E-795E-44B8-89C9-5F0DC712F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E7E1E73-697D-BC01-B737-87C246A9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441E6E0-13DC-C897-86B7-6B58581C4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F8C89D-5DF9-A050-FC3D-CCCF1023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02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EA949F1-EDB0-422C-1978-C992C86FD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ECC787-B91A-E90C-44A2-5E90D6759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21A41A-A128-FCF8-48B8-56634BA9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596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BB887-9391-CE84-4C35-54B707277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8CB0B90-2D4A-53EA-18AC-3D6B8981E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F95ABC-42CE-D443-8444-1A389452D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AFAE6B-7399-D767-78C8-339AC2E8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AE3D9DA-B6CE-EA5B-2E5F-87D6E6A8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077EEB-C485-845D-1744-E744FC7A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162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7E4CD3-CEB8-D79F-57EE-78B2A721B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9487B5B-8BB9-9F36-C401-2EA88A14E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245DD46-52A3-86E7-A3BD-C010905CDC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378A96-4F7F-B146-61E4-893912230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9E7FC7-2928-4443-D1C1-DE0DF9F6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F11365-5707-3D7B-AF37-F48E78613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730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902F26A-6090-7DCE-C7D5-8E7817324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7DE97F7-D438-5AEF-9CD2-E0A29C966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DF171F-15CD-F02F-AB5B-15A174379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F5EE4-4085-46E1-B647-B68E611FAF29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04038A-69DE-7059-890A-7967FE27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1294CB-125F-FE45-75C5-724EA77F79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AAC46-E28F-4A77-A140-B22EED97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40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430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795549" y="3136027"/>
            <a:ext cx="46009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16 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複雑な模式図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38A3C-0758-4277-061C-6386A0DB97E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CD0564-8ED3-3786-AF9D-CC92F11D7C65}"/>
              </a:ext>
            </a:extLst>
          </p:cNvPr>
          <p:cNvSpPr txBox="1"/>
          <p:nvPr/>
        </p:nvSpPr>
        <p:spPr>
          <a:xfrm>
            <a:off x="6229042" y="1610894"/>
            <a:ext cx="5690982" cy="3734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 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遊離の促進によるセロトニン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(5-HT)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神経細胞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α1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受容体を介した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神経活動の活性化</a:t>
            </a:r>
          </a:p>
          <a:p>
            <a:pPr>
              <a:lnSpc>
                <a:spcPct val="120000"/>
              </a:lnSpc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 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神経シナプス前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ヘテロ受容体を遮断する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シナプス後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5-HT2A/2C/3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受容体に対する遮断作用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により、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5-HT1A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受容体への刺激を選択的に増強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4517843-BA50-1573-6B1E-4DB42D9DDD64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72F8BDA1-651A-F88A-AB11-C4398B7FB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3" y="1106775"/>
            <a:ext cx="5189362" cy="53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074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/>
    </mc:Choice>
    <mc:Fallback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BE25DB4-230C-C837-3F16-F864A5015C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13" y="1106434"/>
            <a:ext cx="3496895" cy="509434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76DA43-83E8-D6F8-0627-8D472AB880F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EEFEAB-A571-CBFC-7010-77A49F54FFEC}"/>
              </a:ext>
            </a:extLst>
          </p:cNvPr>
          <p:cNvSpPr txBox="1"/>
          <p:nvPr/>
        </p:nvSpPr>
        <p:spPr>
          <a:xfrm>
            <a:off x="6229042" y="1610894"/>
            <a:ext cx="5285678" cy="74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3D49EB6-3BBE-C4A5-C155-6988DCFEB51D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479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30452B4-8F25-AAAF-E2A5-1411E5F5DF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13" y="1106434"/>
            <a:ext cx="3496895" cy="509434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45957FD-7A28-712B-18E4-81C97D54D2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661" y="3993344"/>
            <a:ext cx="599764" cy="49071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E5FD72C2-7DA1-6042-6FC7-D84D2F42C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45631">
            <a:off x="2923951" y="3267097"/>
            <a:ext cx="627086" cy="51306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A7D197-4CA7-A143-C557-C8771E4F5A24}"/>
              </a:ext>
            </a:extLst>
          </p:cNvPr>
          <p:cNvSpPr txBox="1"/>
          <p:nvPr/>
        </p:nvSpPr>
        <p:spPr>
          <a:xfrm>
            <a:off x="2698197" y="3032998"/>
            <a:ext cx="819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EBC148-2077-69F2-9C51-51CC56419B75}"/>
              </a:ext>
            </a:extLst>
          </p:cNvPr>
          <p:cNvSpPr txBox="1"/>
          <p:nvPr/>
        </p:nvSpPr>
        <p:spPr>
          <a:xfrm>
            <a:off x="610317" y="1733788"/>
            <a:ext cx="8191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05958508-D8EB-6D66-FE23-1C59695669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766" y="1004444"/>
            <a:ext cx="583790" cy="511815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64AA5B3-72E2-B105-C58E-7A89D3AD7D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120" y="2469933"/>
            <a:ext cx="501973" cy="61352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38A3C-0758-4277-061C-6386A0DB97E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CD0564-8ED3-3786-AF9D-CC92F11D7C65}"/>
              </a:ext>
            </a:extLst>
          </p:cNvPr>
          <p:cNvSpPr txBox="1"/>
          <p:nvPr/>
        </p:nvSpPr>
        <p:spPr>
          <a:xfrm>
            <a:off x="6229042" y="1610894"/>
            <a:ext cx="5285678" cy="7432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4517843-BA50-1573-6B1E-4DB42D9DDD64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0766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03867 0.03101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27" y="1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11111E-6 L 0.00638 -0.02407 " pathEditMode="relative" rAng="0" ptsTypes="AA">
                                      <p:cBhvr>
                                        <p:cTn id="8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3" y="-120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0.00287 0.02963 " pathEditMode="relative" rAng="0" ptsTypes="AA">
                                      <p:cBhvr>
                                        <p:cTn id="10" dur="8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" y="14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-0.01888 0.01759 " pathEditMode="relative" rAng="0" ptsTypes="AA">
                                      <p:cBhvr>
                                        <p:cTn id="12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1" y="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38A3C-0758-4277-061C-6386A0DB97E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CD0564-8ED3-3786-AF9D-CC92F11D7C65}"/>
              </a:ext>
            </a:extLst>
          </p:cNvPr>
          <p:cNvSpPr txBox="1"/>
          <p:nvPr/>
        </p:nvSpPr>
        <p:spPr>
          <a:xfrm>
            <a:off x="6229042" y="1610894"/>
            <a:ext cx="5503430" cy="2072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 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遊離の促進によるセロトニン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(5-HT)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神経細胞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α1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受容体を介した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神経活動の活性化</a:t>
            </a:r>
          </a:p>
          <a:p>
            <a:pPr>
              <a:lnSpc>
                <a:spcPct val="120000"/>
              </a:lnSpc>
            </a:pP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4517843-BA50-1573-6B1E-4DB42D9DDD64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A8FC17F6-D21F-3C21-5CA6-1E2DD7FC0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142" y="1106775"/>
            <a:ext cx="5189363" cy="50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131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38A3C-0758-4277-061C-6386A0DB97E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CD0564-8ED3-3786-AF9D-CC92F11D7C65}"/>
              </a:ext>
            </a:extLst>
          </p:cNvPr>
          <p:cNvSpPr txBox="1"/>
          <p:nvPr/>
        </p:nvSpPr>
        <p:spPr>
          <a:xfrm>
            <a:off x="6229042" y="1610894"/>
            <a:ext cx="5503430" cy="273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 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遊離の促進によるセロトニン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(5-HT)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神経細胞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α1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受容体を介した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神経活動の活性化</a:t>
            </a:r>
          </a:p>
          <a:p>
            <a:pPr>
              <a:lnSpc>
                <a:spcPct val="120000"/>
              </a:lnSpc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 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神経シナプス前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ヘテロ受容体を遮断する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4517843-BA50-1573-6B1E-4DB42D9DDD64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図 8">
            <a:extLst>
              <a:ext uri="{FF2B5EF4-FFF2-40B4-BE49-F238E27FC236}">
                <a16:creationId xmlns:a16="http://schemas.microsoft.com/office/drawing/2014/main" id="{A8FC17F6-D21F-3C21-5CA6-1E2DD7FC0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7142" y="1106775"/>
            <a:ext cx="5189363" cy="5093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82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238A3C-0758-4277-061C-6386A0DB97EB}"/>
              </a:ext>
            </a:extLst>
          </p:cNvPr>
          <p:cNvSpPr txBox="1"/>
          <p:nvPr/>
        </p:nvSpPr>
        <p:spPr>
          <a:xfrm>
            <a:off x="1224730" y="228540"/>
            <a:ext cx="95912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Noradrenergic and Specific Serotonergic Antidepressant (</a:t>
            </a:r>
            <a:r>
              <a:rPr kumimoji="1" lang="en-US" altLang="ja-JP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の作用機序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ACD0564-8ED3-3786-AF9D-CC92F11D7C65}"/>
              </a:ext>
            </a:extLst>
          </p:cNvPr>
          <p:cNvSpPr txBox="1"/>
          <p:nvPr/>
        </p:nvSpPr>
        <p:spPr>
          <a:xfrm>
            <a:off x="6229042" y="1610894"/>
            <a:ext cx="5690982" cy="37348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1. </a:t>
            </a:r>
            <a:r>
              <a:rPr kumimoji="1" lang="en-US" altLang="ja-JP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NaSSA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がノルアドレナリン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(NA)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自己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受容体を遮断することにより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2. NA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遊離の促進によるセロトニン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(5-HT)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神経細胞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α1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受容体を介した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神経活動の活性化</a:t>
            </a:r>
          </a:p>
          <a:p>
            <a:pPr>
              <a:lnSpc>
                <a:spcPct val="120000"/>
              </a:lnSpc>
            </a:pP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3. 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神経シナプス前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α2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ヘテロ受容体を遮断する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ことにより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遊離を促進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4. 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シナプス後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5-HT2A/2C/3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受容体に対する遮断作用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により、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5-HT1A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受容体への刺激を選択的に増強</a:t>
            </a: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94517843-BA50-1573-6B1E-4DB42D9DDD64}"/>
              </a:ext>
            </a:extLst>
          </p:cNvPr>
          <p:cNvCxnSpPr/>
          <p:nvPr/>
        </p:nvCxnSpPr>
        <p:spPr>
          <a:xfrm>
            <a:off x="0" y="747252"/>
            <a:ext cx="12192000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図 3">
            <a:extLst>
              <a:ext uri="{FF2B5EF4-FFF2-40B4-BE49-F238E27FC236}">
                <a16:creationId xmlns:a16="http://schemas.microsoft.com/office/drawing/2014/main" id="{72F8BDA1-651A-F88A-AB11-C4398B7FBD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43" y="1106775"/>
            <a:ext cx="5189362" cy="536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613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421</Words>
  <Application>Microsoft Office PowerPoint</Application>
  <PresentationFormat>ワイド画面</PresentationFormat>
  <Paragraphs>51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18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6</cp:revision>
  <dcterms:created xsi:type="dcterms:W3CDTF">2022-09-18T05:39:23Z</dcterms:created>
  <dcterms:modified xsi:type="dcterms:W3CDTF">2022-10-02T03:24:34Z</dcterms:modified>
</cp:coreProperties>
</file>