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59" r:id="rId5"/>
    <p:sldId id="256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A9280"/>
    <a:srgbClr val="FF7C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02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85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0E672-96C8-4450-80AD-5979DB91B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8B9581-1B51-4971-A41E-EDDCBF087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036271-B044-472B-B68B-320F9862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C1CEE-CA0B-4EEF-A75F-C94350244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372AAE-7969-489F-B59E-05DF3A41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80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5B443-A3F1-4B4A-9B9F-BE7B5F57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DD6420-B343-44F8-A496-6ADBDF2C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33A3F6-5F56-4EEF-8BF2-32EB3E96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CBC71C-1773-4B67-B53A-D9ABED23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46D0B1-C46E-47CB-8A57-4A18B33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21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CC86EA-2489-4DB0-BB9C-361487C4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197E84-88A0-4BB7-886A-EAA1C4DA4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8CA1B8-5CD5-4F31-9E4E-4E00BD8EA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081AF-0F91-4DFB-A18C-1A1C1CCA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46000D-FADC-4960-9F80-C78A91EF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58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7719B-92A6-4CA0-AEB6-B86DA863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6DB5CD-641C-46E8-8B02-531649C93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A5520C-AF39-4588-A2FA-8E29EFF58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D40C7A-8B30-47F9-944B-8782B306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2DB405-2902-457F-8E52-B2A00995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D5495F-F58E-4A6B-A037-2A4DFF7E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92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1A34D-3A25-4341-9092-DFDC2DD9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2FA2E8-0AC7-4DC4-AC78-D3B91FAB5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0E4E5F-E532-44A0-90F0-BC4362CDA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83E43CD-087F-413D-87E4-218AFA19D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EDBD74-E140-4B02-BECC-2CCDC36C8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667A05-9B9D-48BB-A282-C58280C5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F6595E6-9E19-4230-8BB2-281B4C70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8FF4D4-831E-4C89-9BCB-3C5953D7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58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8E0293-8322-4680-90BF-03E001C0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4C0A16-42AB-4CCE-9E0A-7965369E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6A24DD-82EC-4A4F-BD92-3AE037C9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0862AE-FB00-4883-A0F4-1E2CA61D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37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45A4B02-1B56-46EB-BBCC-FEB43F67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F8BB10-B46A-4CC6-84DF-EED61160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A4DCEB-F1A0-4E47-A087-1ABA4465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003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AA575-5AFD-48F5-BE43-27EF763E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C4AA58-399A-4B54-8103-0791CB3C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EB2B28-DDDD-4DD9-ABCC-750C8CA89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CEE027-4052-4580-96CF-18B7DD54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E67E66-6BA3-47C7-AA33-88282527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4CFC46-4B56-41B0-AC00-F54DE4DD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9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94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88234-DDE7-4C94-BC7E-D601EA47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2190D7A-603F-408F-8FF8-DDAE93416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AE91B2-5BED-45A6-8742-3D8D561C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BD2F2E-C04C-42D0-8EA6-FE819AB5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B92E62-A827-4737-AF3D-6F2863EF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8CD2C7-BF8B-4E1A-AB16-15A3BABD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2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6DA85-7F00-4A1A-B54C-D4E9F559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91711A-AA0D-47E5-A714-970B2C7ED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745F45-D0EF-46F4-8486-E1CDD468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6EB05A-D6FE-41CC-A234-0BF77231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EA421C-6C99-4F2D-BA12-ED50F934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241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BAB0BB-B018-4C33-89E8-D18759CBB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E8142B-CE6E-45BA-AE81-1402C3873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ED06E0-97DA-41DE-B7E6-F33F2E0B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31C363-CAC4-4211-8784-442E14EE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1FF44F-08AB-4454-9513-2084ED39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438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26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275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069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50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46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1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35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53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907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267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069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69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6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6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14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8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36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9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87414CC-7DBF-4DA8-86FA-B9259C43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59ECAF-7022-4D29-9863-5E04F588C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7DC0D-FFD8-403B-94FA-0C97CE3DC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7F94-61CE-407F-A749-1BAF9717DEF4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A56AA5-3A7F-4DAF-99F8-60F15CCA3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882C84-D329-4A9E-B169-A0929AC1C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ECFA-3787-4889-A48C-A7A1252FE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E0F721-706C-4DD3-885B-519AD06E7873}" type="datetimeFigureOut">
              <a:rPr kumimoji="1" lang="ja-JP" altLang="en-US" smtClean="0"/>
              <a:t>2022/10/12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3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24CB86-8050-04C3-5354-5AF863BC29AF}"/>
              </a:ext>
            </a:extLst>
          </p:cNvPr>
          <p:cNvSpPr/>
          <p:nvPr/>
        </p:nvSpPr>
        <p:spPr>
          <a:xfrm>
            <a:off x="3340101" y="829797"/>
            <a:ext cx="5511798" cy="5511798"/>
          </a:xfrm>
          <a:prstGeom prst="rect">
            <a:avLst/>
          </a:prstGeom>
          <a:solidFill>
            <a:srgbClr val="9EA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338F20-990D-E604-C6CA-4EDA4404C75F}"/>
              </a:ext>
            </a:extLst>
          </p:cNvPr>
          <p:cNvSpPr txBox="1"/>
          <p:nvPr/>
        </p:nvSpPr>
        <p:spPr>
          <a:xfrm>
            <a:off x="5105983" y="25685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デザイン実例集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79531-DF4D-B730-67B9-4A163C23BCC0}"/>
              </a:ext>
            </a:extLst>
          </p:cNvPr>
          <p:cNvSpPr txBox="1"/>
          <p:nvPr/>
        </p:nvSpPr>
        <p:spPr>
          <a:xfrm>
            <a:off x="3673721" y="3136027"/>
            <a:ext cx="4844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13 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先行研究の紹介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79531-DF4D-B730-67B9-4A163C23BCC0}"/>
              </a:ext>
            </a:extLst>
          </p:cNvPr>
          <p:cNvSpPr txBox="1"/>
          <p:nvPr/>
        </p:nvSpPr>
        <p:spPr>
          <a:xfrm>
            <a:off x="4886504" y="2967335"/>
            <a:ext cx="2418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BEFORE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5F7EE2A-674E-40A7-9321-EBF6DA7F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高齢者のうつ病と認知症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324FDFE-E964-4B34-B064-357A7640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5" y="2121408"/>
            <a:ext cx="7714318" cy="4050792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うつ病は認知機能低下と関係が深く、</a:t>
            </a:r>
            <a:r>
              <a:rPr lang="en-US" altLang="ja-JP" sz="2400" dirty="0"/>
              <a:t>60</a:t>
            </a:r>
            <a:r>
              <a:rPr lang="ja-JP" altLang="en-US" sz="2400" dirty="0"/>
              <a:t>歳を超えて発症する高齢者のうつ病は注目されている。</a:t>
            </a:r>
            <a:r>
              <a:rPr lang="en-US" altLang="ja-JP" sz="2400" dirty="0"/>
              <a:t>(Riddle M et al., 2017)</a:t>
            </a:r>
          </a:p>
          <a:p>
            <a:pPr algn="l"/>
            <a:r>
              <a:rPr lang="en-US" altLang="ja-JP" sz="2400" b="0" i="0" u="none" strike="noStrike" baseline="0" dirty="0">
                <a:latin typeface="URWPalladioL-Roma"/>
              </a:rPr>
              <a:t>The global number of </a:t>
            </a:r>
            <a:r>
              <a:rPr lang="en-US" altLang="ja-JP" sz="2400" b="0" i="0" u="none" strike="noStrike" baseline="0" dirty="0" err="1">
                <a:latin typeface="URWPalladioL-Roma"/>
              </a:rPr>
              <a:t>individualswith</a:t>
            </a:r>
            <a:r>
              <a:rPr lang="en-US" altLang="ja-JP" sz="2400" b="0" i="0" u="none" strike="noStrike" baseline="0" dirty="0">
                <a:latin typeface="URWPalladioL-Roma"/>
              </a:rPr>
              <a:t> LLD has increased by 27.1% from 2007 to 2017.</a:t>
            </a:r>
            <a:r>
              <a:rPr lang="ja-JP" altLang="en-US" sz="2400" dirty="0"/>
              <a:t>（</a:t>
            </a:r>
            <a:r>
              <a:rPr lang="en-US" altLang="ja-JP" sz="2400" dirty="0"/>
              <a:t>Global Burden of Disease study, 2017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ja-JP" altLang="en-US" sz="2400" dirty="0"/>
              <a:t>高齢者のうつ病は認知症のリスクであり、うつ病が重症であるほど認知症も進行しやすくなる。</a:t>
            </a:r>
            <a:r>
              <a:rPr lang="en-US" altLang="ja-JP" sz="2400" dirty="0"/>
              <a:t>(Almeida et al., 2017)</a:t>
            </a:r>
            <a:endParaRPr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FFFB89-9721-46A3-973E-34FBDB378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65" y="1655232"/>
            <a:ext cx="421293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3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79531-DF4D-B730-67B9-4A163C23BCC0}"/>
              </a:ext>
            </a:extLst>
          </p:cNvPr>
          <p:cNvSpPr txBox="1"/>
          <p:nvPr/>
        </p:nvSpPr>
        <p:spPr>
          <a:xfrm>
            <a:off x="5099575" y="2967335"/>
            <a:ext cx="199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AFTER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178514F-9F03-8238-7A1D-F615B8F7D098}"/>
              </a:ext>
            </a:extLst>
          </p:cNvPr>
          <p:cNvSpPr/>
          <p:nvPr/>
        </p:nvSpPr>
        <p:spPr>
          <a:xfrm>
            <a:off x="702734" y="5255686"/>
            <a:ext cx="4644560" cy="13447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66B93E2-CA8C-801E-938C-BD93E2D1A908}"/>
              </a:ext>
            </a:extLst>
          </p:cNvPr>
          <p:cNvSpPr/>
          <p:nvPr/>
        </p:nvSpPr>
        <p:spPr>
          <a:xfrm>
            <a:off x="4793063" y="4915307"/>
            <a:ext cx="540536" cy="13447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6A8E777-E744-6C05-4491-CAA56D3765D9}"/>
              </a:ext>
            </a:extLst>
          </p:cNvPr>
          <p:cNvSpPr/>
          <p:nvPr/>
        </p:nvSpPr>
        <p:spPr>
          <a:xfrm>
            <a:off x="643468" y="3767761"/>
            <a:ext cx="2563027" cy="16315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C8E7B8A-EF30-17BD-D337-72FB6F9AE6E3}"/>
              </a:ext>
            </a:extLst>
          </p:cNvPr>
          <p:cNvSpPr/>
          <p:nvPr/>
        </p:nvSpPr>
        <p:spPr>
          <a:xfrm>
            <a:off x="3682510" y="3415555"/>
            <a:ext cx="1832536" cy="13447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837516-10E5-4645-3544-31084BEBA351}"/>
              </a:ext>
            </a:extLst>
          </p:cNvPr>
          <p:cNvSpPr/>
          <p:nvPr/>
        </p:nvSpPr>
        <p:spPr>
          <a:xfrm>
            <a:off x="643469" y="1936376"/>
            <a:ext cx="3587872" cy="13447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5F7EE2A-674E-40A7-9321-EBF6DA7F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27" y="589493"/>
            <a:ext cx="4478867" cy="807508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高齢者のうつ病と認知症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324FDFE-E964-4B34-B064-357A7640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71" y="1740407"/>
            <a:ext cx="4928785" cy="417355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うつ病は認知機能低下と関係が深く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歳を超えて発症する高齢者のうつ病は注目されている。</a:t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(Riddle M et al., 2017)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lnSpc>
                <a:spcPct val="130000"/>
              </a:lnSpc>
              <a:buNone/>
            </a:pPr>
            <a:r>
              <a:rPr lang="en-US" altLang="ja-JP" sz="1800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2007</a:t>
            </a:r>
            <a:r>
              <a:rPr lang="ja-JP" altLang="en-US" sz="1800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年から</a:t>
            </a:r>
            <a:r>
              <a:rPr lang="en-US" altLang="ja-JP" sz="1800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800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年にかけて、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世界の高齢者うつ病の患者数は</a:t>
            </a:r>
            <a:r>
              <a:rPr lang="en-US" altLang="ja-JP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27.1</a:t>
            </a:r>
            <a:r>
              <a:rPr lang="ja-JP" altLang="en-US" sz="1800" b="1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％増加</a:t>
            </a:r>
            <a:r>
              <a:rPr lang="ja-JP" altLang="en-US" sz="1800" b="0" i="0" u="none" strike="noStrike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している。</a:t>
            </a:r>
            <a:b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Global Burden of Disease study, 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l">
              <a:lnSpc>
                <a:spcPct val="130000"/>
              </a:lnSpc>
              <a:buNone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高齢者のうつ病は認知症のリスクであり、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うつ病が重症であるほど認知症も進行しやすくなる。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(Almeida et al., 2017)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FFFB89-9721-46A3-973E-34FBDB378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b="49314"/>
          <a:stretch/>
        </p:blipFill>
        <p:spPr>
          <a:xfrm>
            <a:off x="6550549" y="1003305"/>
            <a:ext cx="5111030" cy="299378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90524C-E90F-4597-AC27-D76A4A93453D}"/>
              </a:ext>
            </a:extLst>
          </p:cNvPr>
          <p:cNvSpPr txBox="1"/>
          <p:nvPr/>
        </p:nvSpPr>
        <p:spPr>
          <a:xfrm>
            <a:off x="8661640" y="393701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追跡年数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F89A1F-6E4F-4595-8145-7957D674C419}"/>
              </a:ext>
            </a:extLst>
          </p:cNvPr>
          <p:cNvSpPr txBox="1"/>
          <p:nvPr/>
        </p:nvSpPr>
        <p:spPr>
          <a:xfrm>
            <a:off x="6192659" y="1087979"/>
            <a:ext cx="400110" cy="27853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認知症を発症していない人の割合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0C05584-0C93-40D0-B852-1729DDC66DF7}"/>
              </a:ext>
            </a:extLst>
          </p:cNvPr>
          <p:cNvCxnSpPr/>
          <p:nvPr/>
        </p:nvCxnSpPr>
        <p:spPr>
          <a:xfrm>
            <a:off x="7035801" y="4759734"/>
            <a:ext cx="5672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B07537-57ED-4C64-A7B3-295D67DE59A5}"/>
              </a:ext>
            </a:extLst>
          </p:cNvPr>
          <p:cNvSpPr txBox="1"/>
          <p:nvPr/>
        </p:nvSpPr>
        <p:spPr>
          <a:xfrm>
            <a:off x="7543804" y="460046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うつの既往なし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0A48543-A028-42E9-8FC0-8CFA2DE4BDC2}"/>
              </a:ext>
            </a:extLst>
          </p:cNvPr>
          <p:cNvCxnSpPr/>
          <p:nvPr/>
        </p:nvCxnSpPr>
        <p:spPr>
          <a:xfrm>
            <a:off x="8991604" y="4737606"/>
            <a:ext cx="56726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7F1586-C505-4A52-9785-F14E68693143}"/>
              </a:ext>
            </a:extLst>
          </p:cNvPr>
          <p:cNvSpPr txBox="1"/>
          <p:nvPr/>
        </p:nvSpPr>
        <p:spPr>
          <a:xfrm>
            <a:off x="9499607" y="459527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過去にうつ症状あり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C3621B5-4710-4B9C-AA41-69DB381704C7}"/>
              </a:ext>
            </a:extLst>
          </p:cNvPr>
          <p:cNvCxnSpPr/>
          <p:nvPr/>
        </p:nvCxnSpPr>
        <p:spPr>
          <a:xfrm>
            <a:off x="7041484" y="5086012"/>
            <a:ext cx="567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952541-D552-43A7-B648-5ED7DDB5AC16}"/>
              </a:ext>
            </a:extLst>
          </p:cNvPr>
          <p:cNvSpPr txBox="1"/>
          <p:nvPr/>
        </p:nvSpPr>
        <p:spPr>
          <a:xfrm>
            <a:off x="7543804" y="494790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現在うつ症状あり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C6718-66E7-4301-B430-14F47AF9FEBE}"/>
              </a:ext>
            </a:extLst>
          </p:cNvPr>
          <p:cNvSpPr txBox="1"/>
          <p:nvPr/>
        </p:nvSpPr>
        <p:spPr>
          <a:xfrm>
            <a:off x="9381070" y="5488600"/>
            <a:ext cx="2107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(Almeida et al., 2017)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F13BC09-594F-4F14-BFB4-A1CB81DD4EE1}"/>
              </a:ext>
            </a:extLst>
          </p:cNvPr>
          <p:cNvSpPr/>
          <p:nvPr/>
        </p:nvSpPr>
        <p:spPr>
          <a:xfrm>
            <a:off x="643469" y="719667"/>
            <a:ext cx="118531" cy="440266"/>
          </a:xfrm>
          <a:prstGeom prst="roundRect">
            <a:avLst>
              <a:gd name="adj" fmla="val 50000"/>
            </a:avLst>
          </a:prstGeom>
          <a:solidFill>
            <a:srgbClr val="AA9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20CDA9C-10FC-4D0E-8C25-3A4B847A6438}"/>
              </a:ext>
            </a:extLst>
          </p:cNvPr>
          <p:cNvSpPr/>
          <p:nvPr/>
        </p:nvSpPr>
        <p:spPr>
          <a:xfrm>
            <a:off x="6879167" y="4364569"/>
            <a:ext cx="4495800" cy="106432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381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56</TotalTime>
  <Words>239</Words>
  <Application>Microsoft Office PowerPoint</Application>
  <PresentationFormat>ワイド画面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</vt:i4>
      </vt:variant>
    </vt:vector>
  </HeadingPairs>
  <TitlesOfParts>
    <vt:vector size="19" baseType="lpstr">
      <vt:lpstr>URWPalladioL-Roma</vt:lpstr>
      <vt:lpstr>メイリオ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Wingdings 2</vt:lpstr>
      <vt:lpstr>木版活字</vt:lpstr>
      <vt:lpstr>Office テーマ</vt:lpstr>
      <vt:lpstr>HDOfficeLightV0</vt:lpstr>
      <vt:lpstr>PowerPoint プレゼンテーション</vt:lpstr>
      <vt:lpstr>PowerPoint プレゼンテーション</vt:lpstr>
      <vt:lpstr>高齢者のうつ病と認知症</vt:lpstr>
      <vt:lpstr>PowerPoint プレゼンテーション</vt:lpstr>
      <vt:lpstr>高齢者のうつ病と認知症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高齢者のうつ病と認知症</dc:title>
  <dc:creator>小林 啓</dc:creator>
  <cp:lastModifiedBy>小林 啓</cp:lastModifiedBy>
  <cp:revision>6</cp:revision>
  <dcterms:created xsi:type="dcterms:W3CDTF">2021-10-19T21:42:13Z</dcterms:created>
  <dcterms:modified xsi:type="dcterms:W3CDTF">2022-10-12T06:25:44Z</dcterms:modified>
</cp:coreProperties>
</file>