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9" r:id="rId4"/>
    <p:sldId id="337" r:id="rId5"/>
    <p:sldId id="266" r:id="rId6"/>
    <p:sldId id="256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463"/>
    <a:srgbClr val="C69534"/>
    <a:srgbClr val="901D22"/>
    <a:srgbClr val="33CCCC"/>
    <a:srgbClr val="9966FF"/>
    <a:srgbClr val="FF9966"/>
    <a:srgbClr val="6666FF"/>
    <a:srgbClr val="6699FF"/>
    <a:srgbClr val="FF7C8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9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FFCCC4-254B-4B72-AC6C-890D428A5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E90D6C-B1AC-4C12-8287-334A004BF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7E581A-9CCC-4BDF-8994-E5CE78C6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13DE96-8701-4147-8201-810AE16DC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7977F3-0373-474B-9F37-B3ACE724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6FEDD3-7CBB-422D-BCF1-BF49DC004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FDC59F-6F3A-472D-9C27-3A5E08F80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61C4A1-313E-46A5-A4AE-48012A045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6CF92-11F0-41F7-A15A-6CB6276F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5D1659-94E4-4CF2-A399-A66684136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58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3A9EF6-2527-4BC1-9EBF-33B5CF232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9802D7-2E9C-4D90-ACA4-7F4B48F22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FA8CA-AD7F-4073-A54D-10467C01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30FEA9-847D-4E2B-99DA-E0538634C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545749-7EA6-42A5-959B-F4011FABD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54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343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544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633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347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8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29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93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64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8AA71-E8B4-428C-936A-1FD5D46E1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93E24A-87DF-4296-88F4-9F9C27EC9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1A8008-A979-47A2-BA68-896E7580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4FD4FD-E5FC-4840-9609-E6A494DB3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075B09-CC17-408C-AD6F-A473B43C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404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21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61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23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DA909F-8C68-4ED9-B5E3-349E9B177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D1148-9018-48D6-AC94-9923F4A58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CDCF49-6654-4C2F-9E2F-EE2576BB2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ACFAB7-F606-491C-BF47-C27183F5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DEAA7B-E8C6-4049-8DB9-777A7744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88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EE1A27-D0F9-4B1B-A903-F1F6D5112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C3CD15-91A1-48A0-939A-9EE10728B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2BA92E-368A-4503-9083-D9206BEDF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7B2DE8-54A9-401A-889C-C2BEB3595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BC227A-6EEE-4D51-B290-2258B365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F4EB76-DBA4-454C-8301-9BB38A7C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46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267FB0-8823-4AC9-8EB8-ECD56EC0C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B8077A-024D-47C0-BED4-41D83BB41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761AB4-5C21-4481-A7C2-A4E17435F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7B6AAF-44D5-460E-8ADF-797DFC41D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815E36-E19D-41A8-BD40-71DD5942F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6D62888-058A-405D-9229-3F26A005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D9B86F-39A7-435E-A72A-C4F7AE8FC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742332-33FC-4310-A5B2-E80A5922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45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23C87-4D25-45A8-855B-C558C6718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11F946C-6134-4218-92D6-A2A90B2A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AA035D-5CCE-4546-8ED0-CA6A1BB8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A7A74B-5ACB-497F-A50B-D8EE2632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73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E6ED791-535D-4D0E-AFB9-891F74E2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4F29E7-5F6A-4D36-A996-780FA3F08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7F0369-7EE1-47EB-8E58-9A80EDC2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9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CFAEB1-FDEB-4A98-9B3E-B23843F9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AD59EC-11E9-4901-9B26-3F2AC1416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124F3A-B5E0-404C-A8B2-ADAD8E0CA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46C08D-1DCB-4DA0-A04B-76A39343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F76681-C821-42A6-9D08-CF05400C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5C295C-A6D3-414F-BB83-6CBF2982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9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7E19F3-B4E6-43AB-BBD8-9A5884588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CD71614-BB0A-4550-9CE4-04E0CABC3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C4A2C2-746F-463B-B06C-7207B3ED4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D2B86A-6849-476B-B90B-FA21F7F1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A88A59-2E92-426C-B21C-7ADF582A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6DB76F-91AD-4321-9784-6C6266DA8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99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8AB9C7-8B08-4822-B524-0BAADCC3E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8954F0-87C7-47F9-AEE6-6C68E0DBF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11EB3D-1CDE-4788-B655-17E29D774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9EF8-DC21-4CE6-ACFE-45937D576331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703EF0-B168-40D5-9E3D-6A638860D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BD6DBB-5312-4722-80B7-030BCA0FC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F6ECE-2554-41E6-93DA-B9DB01298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4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16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091307" y="3136027"/>
            <a:ext cx="4009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17 </a:t>
            </a: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色の使い方</a:t>
            </a: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フローチャート: 処理 24">
            <a:extLst>
              <a:ext uri="{FF2B5EF4-FFF2-40B4-BE49-F238E27FC236}">
                <a16:creationId xmlns:a16="http://schemas.microsoft.com/office/drawing/2014/main" id="{0E9226F6-9040-459A-AE81-FD2166F5E9EF}"/>
              </a:ext>
            </a:extLst>
          </p:cNvPr>
          <p:cNvSpPr/>
          <p:nvPr/>
        </p:nvSpPr>
        <p:spPr>
          <a:xfrm>
            <a:off x="3600147" y="2340902"/>
            <a:ext cx="3387527" cy="2035255"/>
          </a:xfrm>
          <a:prstGeom prst="flowChartProcess">
            <a:avLst/>
          </a:prstGeom>
          <a:solidFill>
            <a:srgbClr val="9933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フローチャート: 処理 23">
            <a:extLst>
              <a:ext uri="{FF2B5EF4-FFF2-40B4-BE49-F238E27FC236}">
                <a16:creationId xmlns:a16="http://schemas.microsoft.com/office/drawing/2014/main" id="{1CBF04ED-0457-40D6-B477-AEEC3721B82B}"/>
              </a:ext>
            </a:extLst>
          </p:cNvPr>
          <p:cNvSpPr/>
          <p:nvPr/>
        </p:nvSpPr>
        <p:spPr>
          <a:xfrm>
            <a:off x="1102421" y="2340902"/>
            <a:ext cx="2491204" cy="2035255"/>
          </a:xfrm>
          <a:prstGeom prst="flowChartProcess">
            <a:avLst/>
          </a:prstGeom>
          <a:solidFill>
            <a:srgbClr val="FF6600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CC37451-64AC-4C88-B519-30DF8C624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472164"/>
            <a:ext cx="10353762" cy="970450"/>
          </a:xfrm>
        </p:spPr>
        <p:txBody>
          <a:bodyPr>
            <a:noAutofit/>
          </a:bodyPr>
          <a:lstStyle/>
          <a:p>
            <a:r>
              <a:rPr kumimoji="1" lang="ja-JP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リハビリテーションの流れ</a:t>
            </a:r>
          </a:p>
        </p:txBody>
      </p:sp>
      <p:sp>
        <p:nvSpPr>
          <p:cNvPr id="12" name="フローチャート: 処理 11">
            <a:extLst>
              <a:ext uri="{FF2B5EF4-FFF2-40B4-BE49-F238E27FC236}">
                <a16:creationId xmlns:a16="http://schemas.microsoft.com/office/drawing/2014/main" id="{E72BB0EC-FE25-4266-995C-EA29FDFC4563}"/>
              </a:ext>
            </a:extLst>
          </p:cNvPr>
          <p:cNvSpPr/>
          <p:nvPr/>
        </p:nvSpPr>
        <p:spPr>
          <a:xfrm>
            <a:off x="6987675" y="2326282"/>
            <a:ext cx="4118871" cy="2035255"/>
          </a:xfrm>
          <a:prstGeom prst="flowChartProcess">
            <a:avLst/>
          </a:prstGeom>
          <a:solidFill>
            <a:srgbClr val="666633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41D0F8-0162-4541-A3A0-DD3580B88CB2}"/>
              </a:ext>
            </a:extLst>
          </p:cNvPr>
          <p:cNvCxnSpPr>
            <a:cxnSpLocks/>
          </p:cNvCxnSpPr>
          <p:nvPr/>
        </p:nvCxnSpPr>
        <p:spPr>
          <a:xfrm flipH="1">
            <a:off x="1085453" y="2122515"/>
            <a:ext cx="16967" cy="34454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48CD9CA-E192-41A3-B6C6-E07348644BE1}"/>
              </a:ext>
            </a:extLst>
          </p:cNvPr>
          <p:cNvCxnSpPr>
            <a:cxnSpLocks/>
          </p:cNvCxnSpPr>
          <p:nvPr/>
        </p:nvCxnSpPr>
        <p:spPr>
          <a:xfrm>
            <a:off x="3596603" y="2122515"/>
            <a:ext cx="5280" cy="34454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7F81B464-EBAD-4678-BEC2-9DAA4A07845C}"/>
              </a:ext>
            </a:extLst>
          </p:cNvPr>
          <p:cNvCxnSpPr>
            <a:cxnSpLocks/>
          </p:cNvCxnSpPr>
          <p:nvPr/>
        </p:nvCxnSpPr>
        <p:spPr>
          <a:xfrm>
            <a:off x="6987675" y="1990230"/>
            <a:ext cx="16966" cy="352543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5461787-4E17-46A6-AAA7-EE131F79E422}"/>
              </a:ext>
            </a:extLst>
          </p:cNvPr>
          <p:cNvSpPr txBox="1"/>
          <p:nvPr/>
        </p:nvSpPr>
        <p:spPr>
          <a:xfrm>
            <a:off x="1907534" y="3052373"/>
            <a:ext cx="1204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</a:rPr>
              <a:t>病院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6AABB7D-F40D-41DB-9E03-5DEF94954929}"/>
              </a:ext>
            </a:extLst>
          </p:cNvPr>
          <p:cNvSpPr txBox="1"/>
          <p:nvPr/>
        </p:nvSpPr>
        <p:spPr>
          <a:xfrm>
            <a:off x="3938884" y="3056837"/>
            <a:ext cx="2737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</a:rPr>
              <a:t>自宅または病院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02E122D-8607-4F89-BFB5-1EEE5591E958}"/>
              </a:ext>
            </a:extLst>
          </p:cNvPr>
          <p:cNvSpPr txBox="1"/>
          <p:nvPr/>
        </p:nvSpPr>
        <p:spPr>
          <a:xfrm>
            <a:off x="7538146" y="2917857"/>
            <a:ext cx="3355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自宅またはリハビリ施設スポーツクラブなど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458CAA1-D952-4289-9A27-27F8BF015EF4}"/>
              </a:ext>
            </a:extLst>
          </p:cNvPr>
          <p:cNvSpPr txBox="1"/>
          <p:nvPr/>
        </p:nvSpPr>
        <p:spPr>
          <a:xfrm>
            <a:off x="1781051" y="3750045"/>
            <a:ext cx="1360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</a:rPr>
              <a:t>急性期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3500066-4AC5-46F9-B7C3-37620C6860FD}"/>
              </a:ext>
            </a:extLst>
          </p:cNvPr>
          <p:cNvSpPr txBox="1"/>
          <p:nvPr/>
        </p:nvSpPr>
        <p:spPr>
          <a:xfrm>
            <a:off x="4626971" y="3750045"/>
            <a:ext cx="166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</a:rPr>
              <a:t>回復期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C077BE-6B20-4B3C-8C6B-5B325567822D}"/>
              </a:ext>
            </a:extLst>
          </p:cNvPr>
          <p:cNvSpPr txBox="1"/>
          <p:nvPr/>
        </p:nvSpPr>
        <p:spPr>
          <a:xfrm>
            <a:off x="8492685" y="3750045"/>
            <a:ext cx="1504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</a:rPr>
              <a:t>維持期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BBA9897-F4E7-4F8A-80DB-B3ADECD600CE}"/>
              </a:ext>
            </a:extLst>
          </p:cNvPr>
          <p:cNvSpPr txBox="1"/>
          <p:nvPr/>
        </p:nvSpPr>
        <p:spPr>
          <a:xfrm>
            <a:off x="687188" y="1500831"/>
            <a:ext cx="1269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入院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EB937B9-BDF2-4B4E-81FC-A6365DFE54F0}"/>
              </a:ext>
            </a:extLst>
          </p:cNvPr>
          <p:cNvSpPr txBox="1"/>
          <p:nvPr/>
        </p:nvSpPr>
        <p:spPr>
          <a:xfrm>
            <a:off x="3141832" y="1500831"/>
            <a:ext cx="109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退院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4FB2EB8-6DA0-44F9-839E-F4B56B52AD59}"/>
              </a:ext>
            </a:extLst>
          </p:cNvPr>
          <p:cNvSpPr txBox="1"/>
          <p:nvPr/>
        </p:nvSpPr>
        <p:spPr>
          <a:xfrm>
            <a:off x="6251620" y="1473085"/>
            <a:ext cx="168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社会復帰</a:t>
            </a:r>
          </a:p>
        </p:txBody>
      </p:sp>
      <p:sp>
        <p:nvSpPr>
          <p:cNvPr id="32" name="矢印: 左右 31">
            <a:extLst>
              <a:ext uri="{FF2B5EF4-FFF2-40B4-BE49-F238E27FC236}">
                <a16:creationId xmlns:a16="http://schemas.microsoft.com/office/drawing/2014/main" id="{BD81AC44-D9E3-4491-AC0A-016E30981647}"/>
              </a:ext>
            </a:extLst>
          </p:cNvPr>
          <p:cNvSpPr/>
          <p:nvPr/>
        </p:nvSpPr>
        <p:spPr>
          <a:xfrm>
            <a:off x="1102420" y="4376157"/>
            <a:ext cx="5868288" cy="1217090"/>
          </a:xfrm>
          <a:prstGeom prst="leftRightArrow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accent4"/>
                </a:solidFill>
              </a:rPr>
              <a:t>監視型リハビリ</a:t>
            </a:r>
          </a:p>
        </p:txBody>
      </p:sp>
      <p:sp>
        <p:nvSpPr>
          <p:cNvPr id="33" name="矢印: 左右 32">
            <a:extLst>
              <a:ext uri="{FF2B5EF4-FFF2-40B4-BE49-F238E27FC236}">
                <a16:creationId xmlns:a16="http://schemas.microsoft.com/office/drawing/2014/main" id="{DD62CC84-53EC-4AFC-B1E2-805FAFAB1F82}"/>
              </a:ext>
            </a:extLst>
          </p:cNvPr>
          <p:cNvSpPr/>
          <p:nvPr/>
        </p:nvSpPr>
        <p:spPr>
          <a:xfrm>
            <a:off x="7021608" y="4376158"/>
            <a:ext cx="4067972" cy="1217089"/>
          </a:xfrm>
          <a:prstGeom prst="leftRightArrow">
            <a:avLst/>
          </a:prstGeom>
          <a:solidFill>
            <a:srgbClr val="00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accent4"/>
                </a:solidFill>
              </a:rPr>
              <a:t>非監視型リハビリ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B11B491-62F6-472E-AAB2-16CDCBE608E3}"/>
              </a:ext>
            </a:extLst>
          </p:cNvPr>
          <p:cNvSpPr txBox="1"/>
          <p:nvPr/>
        </p:nvSpPr>
        <p:spPr>
          <a:xfrm>
            <a:off x="1442063" y="5837743"/>
            <a:ext cx="2038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体力の獲得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7A85C92-59B6-47F9-918A-B2C19AFDBAC7}"/>
              </a:ext>
            </a:extLst>
          </p:cNvPr>
          <p:cNvSpPr txBox="1"/>
          <p:nvPr/>
        </p:nvSpPr>
        <p:spPr>
          <a:xfrm>
            <a:off x="3938884" y="5807691"/>
            <a:ext cx="3237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社会復帰への準備</a:t>
            </a:r>
            <a:endParaRPr kumimoji="1" lang="en-US" altLang="ja-JP" sz="2800" dirty="0"/>
          </a:p>
          <a:p>
            <a:r>
              <a:rPr kumimoji="1" lang="ja-JP" altLang="en-US" sz="2800" dirty="0"/>
              <a:t>再発予防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D769A22-1F65-4996-8665-65A22976EC2B}"/>
              </a:ext>
            </a:extLst>
          </p:cNvPr>
          <p:cNvSpPr txBox="1"/>
          <p:nvPr/>
        </p:nvSpPr>
        <p:spPr>
          <a:xfrm>
            <a:off x="7538146" y="5807691"/>
            <a:ext cx="341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再発予防　健康維持</a:t>
            </a:r>
          </a:p>
        </p:txBody>
      </p:sp>
    </p:spTree>
    <p:extLst>
      <p:ext uri="{BB962C8B-B14F-4D97-AF65-F5344CB8AC3E}">
        <p14:creationId xmlns:p14="http://schemas.microsoft.com/office/powerpoint/2010/main" val="70499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2745"/>
    </mc:Choice>
    <mc:Fallback xmlns="">
      <p:transition spd="slow" advClick="0" advTm="2274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矢印: 五方向 34">
            <a:extLst>
              <a:ext uri="{FF2B5EF4-FFF2-40B4-BE49-F238E27FC236}">
                <a16:creationId xmlns:a16="http://schemas.microsoft.com/office/drawing/2014/main" id="{5FAFFC11-7236-4080-B5A8-36939056C4FC}"/>
              </a:ext>
            </a:extLst>
          </p:cNvPr>
          <p:cNvSpPr/>
          <p:nvPr/>
        </p:nvSpPr>
        <p:spPr>
          <a:xfrm>
            <a:off x="6036741" y="1968581"/>
            <a:ext cx="5477931" cy="540000"/>
          </a:xfrm>
          <a:prstGeom prst="homePlate">
            <a:avLst/>
          </a:prstGeom>
          <a:solidFill>
            <a:srgbClr val="0A646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3459E3D7-CDF0-4FD4-A92D-F815E7617BD8}"/>
              </a:ext>
            </a:extLst>
          </p:cNvPr>
          <p:cNvSpPr/>
          <p:nvPr/>
        </p:nvSpPr>
        <p:spPr>
          <a:xfrm>
            <a:off x="2904068" y="1970813"/>
            <a:ext cx="3416297" cy="540000"/>
          </a:xfrm>
          <a:prstGeom prst="homePlate">
            <a:avLst/>
          </a:prstGeom>
          <a:solidFill>
            <a:srgbClr val="C6953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56EC9D-7B01-4607-AC9E-90FD4C9C8070}"/>
              </a:ext>
            </a:extLst>
          </p:cNvPr>
          <p:cNvSpPr txBox="1"/>
          <p:nvPr/>
        </p:nvSpPr>
        <p:spPr>
          <a:xfrm>
            <a:off x="4479187" y="351812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リハビリテーションの流れ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9906EEC3-6570-4AC4-A82B-9E01243FB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4532" y="2672402"/>
            <a:ext cx="387574" cy="396000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969F447-8EE7-4601-93D5-F8E1775831D7}"/>
              </a:ext>
            </a:extLst>
          </p:cNvPr>
          <p:cNvSpPr txBox="1"/>
          <p:nvPr/>
        </p:nvSpPr>
        <p:spPr>
          <a:xfrm>
            <a:off x="1319791" y="271587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901D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病院</a:t>
            </a:r>
          </a:p>
        </p:txBody>
      </p:sp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1A0577D9-1490-458A-9C74-902FA6EBCA6B}"/>
              </a:ext>
            </a:extLst>
          </p:cNvPr>
          <p:cNvSpPr/>
          <p:nvPr/>
        </p:nvSpPr>
        <p:spPr>
          <a:xfrm>
            <a:off x="740832" y="1970814"/>
            <a:ext cx="2727415" cy="540000"/>
          </a:xfrm>
          <a:prstGeom prst="homePlate">
            <a:avLst/>
          </a:prstGeom>
          <a:solidFill>
            <a:srgbClr val="901D2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28BDC99-6619-443F-BF20-0E7EB219569D}"/>
              </a:ext>
            </a:extLst>
          </p:cNvPr>
          <p:cNvCxnSpPr>
            <a:cxnSpLocks/>
          </p:cNvCxnSpPr>
          <p:nvPr/>
        </p:nvCxnSpPr>
        <p:spPr>
          <a:xfrm>
            <a:off x="765079" y="2487416"/>
            <a:ext cx="0" cy="2880000"/>
          </a:xfrm>
          <a:prstGeom prst="line">
            <a:avLst/>
          </a:prstGeom>
          <a:ln w="12700">
            <a:solidFill>
              <a:srgbClr val="901D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1C6CDCCD-630C-4FF1-A657-36B398E5D2E0}"/>
              </a:ext>
            </a:extLst>
          </p:cNvPr>
          <p:cNvCxnSpPr>
            <a:cxnSpLocks/>
          </p:cNvCxnSpPr>
          <p:nvPr/>
        </p:nvCxnSpPr>
        <p:spPr>
          <a:xfrm>
            <a:off x="3245811" y="2487416"/>
            <a:ext cx="0" cy="2880000"/>
          </a:xfrm>
          <a:prstGeom prst="line">
            <a:avLst/>
          </a:prstGeom>
          <a:ln w="12700">
            <a:solidFill>
              <a:srgbClr val="C695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3A8AE915-E0A5-4907-B8BB-6D70B3E28494}"/>
              </a:ext>
            </a:extLst>
          </p:cNvPr>
          <p:cNvCxnSpPr>
            <a:cxnSpLocks/>
          </p:cNvCxnSpPr>
          <p:nvPr/>
        </p:nvCxnSpPr>
        <p:spPr>
          <a:xfrm>
            <a:off x="6104086" y="2487416"/>
            <a:ext cx="0" cy="2880000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BD9039-EA3E-4FB1-A888-276548A3CA77}"/>
              </a:ext>
            </a:extLst>
          </p:cNvPr>
          <p:cNvCxnSpPr>
            <a:cxnSpLocks/>
          </p:cNvCxnSpPr>
          <p:nvPr/>
        </p:nvCxnSpPr>
        <p:spPr>
          <a:xfrm>
            <a:off x="952498" y="3642973"/>
            <a:ext cx="2141684" cy="0"/>
          </a:xfrm>
          <a:prstGeom prst="line">
            <a:avLst/>
          </a:prstGeom>
          <a:ln>
            <a:solidFill>
              <a:srgbClr val="901D2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D8A6B86-99BA-4355-9CA6-E0E87D3F0F2E}"/>
              </a:ext>
            </a:extLst>
          </p:cNvPr>
          <p:cNvCxnSpPr>
            <a:cxnSpLocks/>
          </p:cNvCxnSpPr>
          <p:nvPr/>
        </p:nvCxnSpPr>
        <p:spPr>
          <a:xfrm>
            <a:off x="3449775" y="3642973"/>
            <a:ext cx="246688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8D1ECDAB-3823-4844-AA36-3166B9C6D899}"/>
              </a:ext>
            </a:extLst>
          </p:cNvPr>
          <p:cNvCxnSpPr>
            <a:cxnSpLocks/>
          </p:cNvCxnSpPr>
          <p:nvPr/>
        </p:nvCxnSpPr>
        <p:spPr>
          <a:xfrm>
            <a:off x="6280090" y="3642973"/>
            <a:ext cx="5154143" cy="0"/>
          </a:xfrm>
          <a:prstGeom prst="line">
            <a:avLst/>
          </a:prstGeom>
          <a:ln>
            <a:solidFill>
              <a:srgbClr val="0A646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4C2095-C008-4321-B468-B0C6AB4734A3}"/>
              </a:ext>
            </a:extLst>
          </p:cNvPr>
          <p:cNvSpPr txBox="1"/>
          <p:nvPr/>
        </p:nvSpPr>
        <p:spPr>
          <a:xfrm>
            <a:off x="892676" y="3741819"/>
            <a:ext cx="1338828" cy="473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901D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体力の獲得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DE095EC-2710-44BD-83F3-B6A5894E0A66}"/>
              </a:ext>
            </a:extLst>
          </p:cNvPr>
          <p:cNvSpPr txBox="1"/>
          <p:nvPr/>
        </p:nvSpPr>
        <p:spPr>
          <a:xfrm>
            <a:off x="3355554" y="3741819"/>
            <a:ext cx="2031325" cy="888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C6953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社会復帰への準備</a:t>
            </a:r>
            <a:endParaRPr kumimoji="1" lang="en-US" altLang="ja-JP" dirty="0">
              <a:solidFill>
                <a:srgbClr val="C6953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C6953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再発予防</a:t>
            </a:r>
            <a:endParaRPr kumimoji="1" lang="ja-JP" altLang="en-US" dirty="0">
              <a:solidFill>
                <a:srgbClr val="C6953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4BCB6C6-D1D2-4FA2-A19F-9458FD0B501D}"/>
              </a:ext>
            </a:extLst>
          </p:cNvPr>
          <p:cNvSpPr txBox="1"/>
          <p:nvPr/>
        </p:nvSpPr>
        <p:spPr>
          <a:xfrm>
            <a:off x="6280090" y="3741818"/>
            <a:ext cx="1107996" cy="888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A646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再発予防</a:t>
            </a:r>
            <a:endParaRPr lang="en-US" altLang="ja-JP" dirty="0">
              <a:solidFill>
                <a:srgbClr val="0A646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0A646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健康維持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97BA53B-7FDC-4F1C-B4A5-05C0607F8AB9}"/>
              </a:ext>
            </a:extLst>
          </p:cNvPr>
          <p:cNvSpPr/>
          <p:nvPr/>
        </p:nvSpPr>
        <p:spPr>
          <a:xfrm>
            <a:off x="778933" y="5552204"/>
            <a:ext cx="5219700" cy="92233"/>
          </a:xfrm>
          <a:prstGeom prst="roundRect">
            <a:avLst/>
          </a:prstGeom>
          <a:solidFill>
            <a:srgbClr val="901D2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DCAEC100-E033-4E21-93E7-819D2FF8120D}"/>
              </a:ext>
            </a:extLst>
          </p:cNvPr>
          <p:cNvSpPr/>
          <p:nvPr/>
        </p:nvSpPr>
        <p:spPr>
          <a:xfrm>
            <a:off x="6184285" y="5552204"/>
            <a:ext cx="5219700" cy="92233"/>
          </a:xfrm>
          <a:prstGeom prst="roundRect">
            <a:avLst/>
          </a:prstGeom>
          <a:solidFill>
            <a:srgbClr val="0A646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C6BFD98-9014-4978-B798-35EC71B59535}"/>
              </a:ext>
            </a:extLst>
          </p:cNvPr>
          <p:cNvSpPr txBox="1"/>
          <p:nvPr/>
        </p:nvSpPr>
        <p:spPr>
          <a:xfrm>
            <a:off x="2362944" y="569421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901D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監視型リハビリ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4694C97-F3BD-4E7E-99B2-CBC456F1589D}"/>
              </a:ext>
            </a:extLst>
          </p:cNvPr>
          <p:cNvSpPr txBox="1"/>
          <p:nvPr/>
        </p:nvSpPr>
        <p:spPr>
          <a:xfrm>
            <a:off x="7760043" y="5689473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A646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非監視型リハビリ</a:t>
            </a: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53F927FE-7554-446E-89B0-004D36548BAC}"/>
              </a:ext>
            </a:extLst>
          </p:cNvPr>
          <p:cNvSpPr/>
          <p:nvPr/>
        </p:nvSpPr>
        <p:spPr>
          <a:xfrm>
            <a:off x="740833" y="1581612"/>
            <a:ext cx="691844" cy="360149"/>
          </a:xfrm>
          <a:prstGeom prst="roundRect">
            <a:avLst>
              <a:gd name="adj" fmla="val 50000"/>
            </a:avLst>
          </a:prstGeom>
          <a:noFill/>
          <a:ln>
            <a:solidFill>
              <a:srgbClr val="901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FF99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42BE7C6-D21A-4679-B6E6-C83D3D321F93}"/>
              </a:ext>
            </a:extLst>
          </p:cNvPr>
          <p:cNvSpPr txBox="1"/>
          <p:nvPr/>
        </p:nvSpPr>
        <p:spPr>
          <a:xfrm>
            <a:off x="813421" y="162891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901D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入院</a:t>
            </a:r>
            <a:endParaRPr kumimoji="1" lang="ja-JP" altLang="en-US" b="1" dirty="0">
              <a:solidFill>
                <a:srgbClr val="901D2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D1C5BD7C-B9FE-4FCA-B3AA-C8A8A1B0EAF1}"/>
              </a:ext>
            </a:extLst>
          </p:cNvPr>
          <p:cNvSpPr/>
          <p:nvPr/>
        </p:nvSpPr>
        <p:spPr>
          <a:xfrm>
            <a:off x="3245811" y="1581612"/>
            <a:ext cx="691844" cy="360149"/>
          </a:xfrm>
          <a:prstGeom prst="roundRect">
            <a:avLst>
              <a:gd name="adj" fmla="val 50000"/>
            </a:avLst>
          </a:prstGeom>
          <a:noFill/>
          <a:ln>
            <a:solidFill>
              <a:srgbClr val="C695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FF99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FBD65E3-BA4A-43AE-BCC7-111E2D0A12CF}"/>
              </a:ext>
            </a:extLst>
          </p:cNvPr>
          <p:cNvSpPr txBox="1"/>
          <p:nvPr/>
        </p:nvSpPr>
        <p:spPr>
          <a:xfrm>
            <a:off x="3318399" y="162891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C6953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退院</a:t>
            </a:r>
            <a:endParaRPr kumimoji="1" lang="ja-JP" altLang="en-US" b="1" dirty="0">
              <a:solidFill>
                <a:srgbClr val="C6953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21BBBC68-6A12-4612-AC76-CF86EC2AB3ED}"/>
              </a:ext>
            </a:extLst>
          </p:cNvPr>
          <p:cNvSpPr/>
          <p:nvPr/>
        </p:nvSpPr>
        <p:spPr>
          <a:xfrm>
            <a:off x="6119146" y="1581612"/>
            <a:ext cx="1020564" cy="360149"/>
          </a:xfrm>
          <a:prstGeom prst="roundRect">
            <a:avLst>
              <a:gd name="adj" fmla="val 50000"/>
            </a:avLst>
          </a:prstGeom>
          <a:noFill/>
          <a:ln>
            <a:solidFill>
              <a:srgbClr val="0A64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FF99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2ECC19E-A0E0-4A60-9604-9E824F730700}"/>
              </a:ext>
            </a:extLst>
          </p:cNvPr>
          <p:cNvSpPr txBox="1"/>
          <p:nvPr/>
        </p:nvSpPr>
        <p:spPr>
          <a:xfrm>
            <a:off x="6184285" y="162891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0A646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社会復帰</a:t>
            </a:r>
            <a:endParaRPr kumimoji="1" lang="ja-JP" altLang="en-US" b="1" dirty="0">
              <a:solidFill>
                <a:srgbClr val="0A646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FDB3190-E979-47A3-AE34-61C3F971B1DC}"/>
              </a:ext>
            </a:extLst>
          </p:cNvPr>
          <p:cNvSpPr txBox="1"/>
          <p:nvPr/>
        </p:nvSpPr>
        <p:spPr>
          <a:xfrm>
            <a:off x="1546286" y="207410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急性期</a:t>
            </a: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242A8E9-FADD-4973-892D-78DBA75301DC}"/>
              </a:ext>
            </a:extLst>
          </p:cNvPr>
          <p:cNvSpPr txBox="1"/>
          <p:nvPr/>
        </p:nvSpPr>
        <p:spPr>
          <a:xfrm>
            <a:off x="4272998" y="208072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回復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期</a:t>
            </a: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94A34C4-452D-4EFD-B7AB-41D44CD3436B}"/>
              </a:ext>
            </a:extLst>
          </p:cNvPr>
          <p:cNvSpPr txBox="1"/>
          <p:nvPr/>
        </p:nvSpPr>
        <p:spPr>
          <a:xfrm>
            <a:off x="8380107" y="207698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維持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期</a:t>
            </a: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65C9DC10-76DE-4F6D-BCA2-EACDCBB22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0020" y="2672402"/>
            <a:ext cx="387574" cy="396000"/>
          </a:xfrm>
          <a:prstGeom prst="rect">
            <a:avLst/>
          </a:prstGeom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B30738E-6BE4-4EC8-865F-B0BEA78AC1BA}"/>
              </a:ext>
            </a:extLst>
          </p:cNvPr>
          <p:cNvSpPr txBox="1"/>
          <p:nvPr/>
        </p:nvSpPr>
        <p:spPr>
          <a:xfrm>
            <a:off x="3788101" y="271587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C6953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</a:t>
            </a:r>
          </a:p>
        </p:txBody>
      </p:sp>
      <p:pic>
        <p:nvPicPr>
          <p:cNvPr id="61" name="図 60">
            <a:extLst>
              <a:ext uri="{FF2B5EF4-FFF2-40B4-BE49-F238E27FC236}">
                <a16:creationId xmlns:a16="http://schemas.microsoft.com/office/drawing/2014/main" id="{18C5B4D2-BD07-4B0C-BCB6-DE7427DAE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0020" y="3110732"/>
            <a:ext cx="387574" cy="396000"/>
          </a:xfrm>
          <a:prstGeom prst="rect">
            <a:avLst/>
          </a:prstGeom>
        </p:spPr>
      </p:pic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9C58943-F231-4DF1-8138-E2C3256813FF}"/>
              </a:ext>
            </a:extLst>
          </p:cNvPr>
          <p:cNvSpPr txBox="1"/>
          <p:nvPr/>
        </p:nvSpPr>
        <p:spPr>
          <a:xfrm>
            <a:off x="3790923" y="31542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C6953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病院</a:t>
            </a: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06303458-D681-4F9B-9DAE-AFAE5AC4D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4303" y="2671389"/>
            <a:ext cx="387574" cy="396000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42FD22C-0280-401F-BC8F-CFBC42A9F05C}"/>
              </a:ext>
            </a:extLst>
          </p:cNvPr>
          <p:cNvSpPr txBox="1"/>
          <p:nvPr/>
        </p:nvSpPr>
        <p:spPr>
          <a:xfrm>
            <a:off x="6652384" y="27148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A646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</a:t>
            </a:r>
          </a:p>
        </p:txBody>
      </p:sp>
      <p:pic>
        <p:nvPicPr>
          <p:cNvPr id="67" name="図 66">
            <a:extLst>
              <a:ext uri="{FF2B5EF4-FFF2-40B4-BE49-F238E27FC236}">
                <a16:creationId xmlns:a16="http://schemas.microsoft.com/office/drawing/2014/main" id="{9DC9FD03-E579-46C8-A64D-C8874BDD41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0233" y="3109719"/>
            <a:ext cx="235713" cy="396000"/>
          </a:xfrm>
          <a:prstGeom prst="rect">
            <a:avLst/>
          </a:prstGeom>
        </p:spPr>
      </p:pic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1FF0FC2-2778-4985-9AAA-2D8E4C7A9159}"/>
              </a:ext>
            </a:extLst>
          </p:cNvPr>
          <p:cNvSpPr txBox="1"/>
          <p:nvPr/>
        </p:nvSpPr>
        <p:spPr>
          <a:xfrm>
            <a:off x="6655206" y="3153187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A646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リハビリ施設スポーツクラブ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A9C6E81-EE72-9F86-F058-60860000C9CB}"/>
              </a:ext>
            </a:extLst>
          </p:cNvPr>
          <p:cNvCxnSpPr/>
          <p:nvPr/>
        </p:nvCxnSpPr>
        <p:spPr>
          <a:xfrm>
            <a:off x="295835" y="869577"/>
            <a:ext cx="1165411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71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83</Words>
  <Application>Microsoft Office PowerPoint</Application>
  <PresentationFormat>ワイド画面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HGSｺﾞｼｯｸE</vt:lpstr>
      <vt:lpstr>メイリオ</vt:lpstr>
      <vt:lpstr>游ゴシック</vt:lpstr>
      <vt:lpstr>游ゴシック Light</vt:lpstr>
      <vt:lpstr>Arial</vt:lpstr>
      <vt:lpstr>Calibri</vt:lpstr>
      <vt:lpstr>Calibri Light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リハビリテーションの流れ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リハビリテーションの流れ</dc:title>
  <dc:creator>小林 啓</dc:creator>
  <cp:lastModifiedBy>小林 啓</cp:lastModifiedBy>
  <cp:revision>7</cp:revision>
  <dcterms:created xsi:type="dcterms:W3CDTF">2021-11-16T21:28:22Z</dcterms:created>
  <dcterms:modified xsi:type="dcterms:W3CDTF">2022-10-02T03:37:40Z</dcterms:modified>
</cp:coreProperties>
</file>