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63" r:id="rId3"/>
    <p:sldId id="259" r:id="rId4"/>
    <p:sldId id="256" r:id="rId5"/>
    <p:sldId id="264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61AE"/>
    <a:srgbClr val="E83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CC672-F21A-4389-8EC6-D83685A194A5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93A53-9448-4631-A0F1-ED468B4229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376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993A53-9448-4631-A0F1-ED468B422930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638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993A53-9448-4631-A0F1-ED468B422930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477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F10174-17E2-4175-940C-8092DF4087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3D8CBE-E36F-4D4C-BF30-B54ED21177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F86535-48AE-4462-A1E6-104A84030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FA2E-609B-4228-86FD-ED045CFC8F6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12FBF9-7C53-4413-8E71-56E0E239F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A2BA66-484F-4848-87CE-299AB434E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E650-B43F-4E4C-9A46-2774060D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89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8D5643-5212-4C61-9B19-7E0C70E90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01B6BF5-7EC3-4097-8D32-FC3693733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A98CF1-8E84-4667-9C0A-E076BDD37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FA2E-609B-4228-86FD-ED045CFC8F6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0021B2-27C1-4357-8D97-BE376B25D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23B5C6-0D0D-42BD-9134-9DA19CC44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E650-B43F-4E4C-9A46-2774060D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64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FA8F581-B3A9-4F31-A2BC-EB6737D55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23BCC26-092E-4C12-BD7A-5D27C7004B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A99D71-8CD6-4F73-8BCC-9D5D9FDEE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FA2E-609B-4228-86FD-ED045CFC8F6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8F7D03-6922-431E-BB95-26140B21D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CBCBC0-9E64-4152-ABEE-2F9398FF2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E650-B43F-4E4C-9A46-2774060D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608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010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305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173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651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092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643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8235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68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A541F8-036D-42F8-B784-2B1465E6D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C79F11-AEC3-41A5-B087-7B5FEEE73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44BEAE-FC9F-484E-9B89-D7B221FD8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FA2E-609B-4228-86FD-ED045CFC8F6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64FA79-5702-4B1A-8C0A-5A89C89B9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FFF7A4-F00D-493D-B2A0-3A6E32BA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E650-B43F-4E4C-9A46-2774060D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7890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8541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638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81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7F8625-1DD8-4996-B494-C45EAEA75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BE5D483-8161-4B07-AC64-7AC0E1DCF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6B07F7-7DC5-4DEF-8E79-6E9A51621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FA2E-609B-4228-86FD-ED045CFC8F6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0E231A-A275-41C1-93D0-2647444C3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EBA32D-0FE9-46AF-841A-686E5C13B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E650-B43F-4E4C-9A46-2774060D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24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99BF6C-FE7C-44DB-A453-3AA250BDC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851BFA-9E6C-402F-99C8-769062603D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E156B1C-4406-4872-8554-A827D23B1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F32E6D-5B2A-4C02-B720-8E751EB89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FA2E-609B-4228-86FD-ED045CFC8F6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3B0ECE-10B9-4CE4-AAC6-70F3D5A4F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6C545B-CBAA-410D-BB85-9350F004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E650-B43F-4E4C-9A46-2774060D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634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3AC503-957A-4D03-9ECE-982154CA0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87C597A-EB93-443C-8781-DB19B6956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530AC6F-959B-4BC1-8C80-C3AEF83C4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C3E8BAA-E1D9-44FB-84D1-913E5CC6F7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D389B85-B77C-4045-9F56-9C2985E71D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C899EBD-DD4E-4322-8D84-9F57529A4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FA2E-609B-4228-86FD-ED045CFC8F6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FFDFF86-A5DD-4A74-BBDB-DDB34EA00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E1A614F-B9EE-42D8-9F5E-FA39C232F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E650-B43F-4E4C-9A46-2774060D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63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F5860B-D673-4029-8127-0795362CF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3F9CD35-5CB1-4C74-BD17-70B2AE379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FA2E-609B-4228-86FD-ED045CFC8F6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8B1C0BA-4E8B-45BC-90B9-A91350BC6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2C75E48-8357-48A9-AB25-604E5B870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E650-B43F-4E4C-9A46-2774060D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96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16D069B-4B10-45C2-A8F9-A02BE5ED4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FA2E-609B-4228-86FD-ED045CFC8F6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8F3CE9A-001C-453B-AC14-B704F7BC8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32E2212-1F5B-4CE0-AE5A-36D8F6B2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E650-B43F-4E4C-9A46-2774060D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47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9782E1-4FBD-4278-A55D-D4CB1A87D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581F8A-8F71-40A8-B507-E305D495C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187F2AC-4DF0-47D0-8802-059CDE30D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680523-B290-42EB-9646-16B1A7728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FA2E-609B-4228-86FD-ED045CFC8F6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43ACDC-317B-4485-920D-4668E970C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C3944AE-8E5D-42EE-ACCA-D640C0373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E650-B43F-4E4C-9A46-2774060D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80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6EA3FE-4B00-4692-86B4-1D0746DC2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F734C22-3090-4FC8-BEBD-C5A8A4C248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4F3EEEE-C3D3-414F-8D52-EA80796FF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910E12-521B-417A-9F73-5DB084F5F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FA2E-609B-4228-86FD-ED045CFC8F6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368DA07-075B-45E9-8310-59A3AEE61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6F42CB7-CC8B-4A3C-AA1A-49E941E2D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E650-B43F-4E4C-9A46-2774060D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66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E5ED6D1-6BE6-4D0F-A8E7-F4F4C4205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9B662DF-EC38-47DD-AF10-7B4885A48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2FADD0-90D2-4481-A028-93AEB1FAA6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9FA2E-609B-4228-86FD-ED045CFC8F6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CC81A9-02FA-452C-A623-38C6376A08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D6318B-248F-4DE7-99B0-236F2F1333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BE650-B43F-4E4C-9A46-2774060D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84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34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B24CB86-8050-04C3-5354-5AF863BC29AF}"/>
              </a:ext>
            </a:extLst>
          </p:cNvPr>
          <p:cNvSpPr/>
          <p:nvPr/>
        </p:nvSpPr>
        <p:spPr>
          <a:xfrm>
            <a:off x="3340101" y="829797"/>
            <a:ext cx="5511798" cy="5511798"/>
          </a:xfrm>
          <a:prstGeom prst="rect">
            <a:avLst/>
          </a:prstGeom>
          <a:solidFill>
            <a:srgbClr val="9EA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338F20-990D-E604-C6CA-4EDA4404C75F}"/>
              </a:ext>
            </a:extLst>
          </p:cNvPr>
          <p:cNvSpPr txBox="1"/>
          <p:nvPr/>
        </p:nvSpPr>
        <p:spPr>
          <a:xfrm>
            <a:off x="5105983" y="2568575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デザイン実例集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3935005" y="3052207"/>
            <a:ext cx="43220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7 </a:t>
            </a:r>
            <a:r>
              <a:rPr kumimoji="1" lang="ja-JP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フローチャート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4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A7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4886504" y="2967335"/>
            <a:ext cx="2418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BEFORE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3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1D83BAF0-2525-4476-BD33-0557860C0F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66" t="10147" r="26387" b="5235"/>
          <a:stretch/>
        </p:blipFill>
        <p:spPr>
          <a:xfrm>
            <a:off x="3906648" y="883518"/>
            <a:ext cx="4376478" cy="5894202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3103DA6-2298-421A-99ED-C90292BCCC0B}"/>
              </a:ext>
            </a:extLst>
          </p:cNvPr>
          <p:cNvSpPr txBox="1"/>
          <p:nvPr/>
        </p:nvSpPr>
        <p:spPr>
          <a:xfrm>
            <a:off x="562021" y="392523"/>
            <a:ext cx="7879080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急性心不全の初期対応から急性期対応のフローチャート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60116D4-DE73-434C-BB83-78D0FEFFCF28}"/>
              </a:ext>
            </a:extLst>
          </p:cNvPr>
          <p:cNvSpPr txBox="1"/>
          <p:nvPr/>
        </p:nvSpPr>
        <p:spPr>
          <a:xfrm>
            <a:off x="8675650" y="5812015"/>
            <a:ext cx="3114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日本循環器学会 急性・慢性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心不全診療ガイドライン　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2017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3790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A7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5099575" y="2967335"/>
            <a:ext cx="19928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AFTER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游ゴシック" panose="020B0400000000000000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88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コネクタ: カギ線 21">
            <a:extLst>
              <a:ext uri="{FF2B5EF4-FFF2-40B4-BE49-F238E27FC236}">
                <a16:creationId xmlns:a16="http://schemas.microsoft.com/office/drawing/2014/main" id="{2FDCD771-BD32-F727-07EA-08ACDE11DDA6}"/>
              </a:ext>
            </a:extLst>
          </p:cNvPr>
          <p:cNvCxnSpPr/>
          <p:nvPr/>
        </p:nvCxnSpPr>
        <p:spPr>
          <a:xfrm>
            <a:off x="4281487" y="4693263"/>
            <a:ext cx="7629525" cy="535962"/>
          </a:xfrm>
          <a:prstGeom prst="bentConnector3">
            <a:avLst>
              <a:gd name="adj1" fmla="val -62"/>
            </a:avLst>
          </a:prstGeom>
          <a:ln w="7620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コネクタ: カギ線 12">
            <a:extLst>
              <a:ext uri="{FF2B5EF4-FFF2-40B4-BE49-F238E27FC236}">
                <a16:creationId xmlns:a16="http://schemas.microsoft.com/office/drawing/2014/main" id="{62F88287-0E00-5014-80D0-640FB67864E8}"/>
              </a:ext>
            </a:extLst>
          </p:cNvPr>
          <p:cNvCxnSpPr>
            <a:stCxn id="7" idx="0"/>
          </p:cNvCxnSpPr>
          <p:nvPr/>
        </p:nvCxnSpPr>
        <p:spPr>
          <a:xfrm rot="5400000" flipH="1" flipV="1">
            <a:off x="5073343" y="1727506"/>
            <a:ext cx="307002" cy="1890712"/>
          </a:xfrm>
          <a:prstGeom prst="bentConnector2">
            <a:avLst/>
          </a:prstGeom>
          <a:ln w="7620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583BCB98-45D1-A5BC-340E-2FCA78E92E68}"/>
              </a:ext>
            </a:extLst>
          </p:cNvPr>
          <p:cNvCxnSpPr/>
          <p:nvPr/>
        </p:nvCxnSpPr>
        <p:spPr>
          <a:xfrm>
            <a:off x="9001125" y="2519361"/>
            <a:ext cx="881062" cy="0"/>
          </a:xfrm>
          <a:prstGeom prst="straightConnector1">
            <a:avLst/>
          </a:prstGeom>
          <a:ln w="7620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450162F8-3ABE-0FFB-E2D8-4C8F18659CDA}"/>
              </a:ext>
            </a:extLst>
          </p:cNvPr>
          <p:cNvCxnSpPr>
            <a:endCxn id="7" idx="1"/>
          </p:cNvCxnSpPr>
          <p:nvPr/>
        </p:nvCxnSpPr>
        <p:spPr>
          <a:xfrm>
            <a:off x="2847975" y="3759813"/>
            <a:ext cx="590550" cy="0"/>
          </a:xfrm>
          <a:prstGeom prst="straightConnector1">
            <a:avLst/>
          </a:prstGeom>
          <a:ln w="7620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315ABE00-5894-4433-7CDB-C549AC3BC7C8}"/>
              </a:ext>
            </a:extLst>
          </p:cNvPr>
          <p:cNvCxnSpPr/>
          <p:nvPr/>
        </p:nvCxnSpPr>
        <p:spPr>
          <a:xfrm>
            <a:off x="11029950" y="2533647"/>
            <a:ext cx="881062" cy="0"/>
          </a:xfrm>
          <a:prstGeom prst="straightConnector1">
            <a:avLst/>
          </a:prstGeom>
          <a:ln w="7620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DA505BB-04B2-5EC5-4767-C2DABE74CA78}"/>
              </a:ext>
            </a:extLst>
          </p:cNvPr>
          <p:cNvSpPr/>
          <p:nvPr/>
        </p:nvSpPr>
        <p:spPr>
          <a:xfrm>
            <a:off x="0" y="0"/>
            <a:ext cx="12192000" cy="9429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16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16D461-2988-DC22-EADF-4115259B86D3}"/>
              </a:ext>
            </a:extLst>
          </p:cNvPr>
          <p:cNvSpPr txBox="1"/>
          <p:nvPr/>
        </p:nvSpPr>
        <p:spPr>
          <a:xfrm>
            <a:off x="2797661" y="285750"/>
            <a:ext cx="6596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急性心不全の初期対応から急性期対応のフローチャート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2F36137C-A669-EB90-67FD-A8317ECE95EB}"/>
              </a:ext>
            </a:extLst>
          </p:cNvPr>
          <p:cNvSpPr/>
          <p:nvPr/>
        </p:nvSpPr>
        <p:spPr>
          <a:xfrm>
            <a:off x="1162050" y="2819400"/>
            <a:ext cx="1685925" cy="1866900"/>
          </a:xfrm>
          <a:prstGeom prst="roundRect">
            <a:avLst>
              <a:gd name="adj" fmla="val 4030"/>
            </a:avLst>
          </a:prstGeom>
          <a:noFill/>
          <a:ln w="19050">
            <a:solidFill>
              <a:srgbClr val="E838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B9C5542A-FB5E-A04E-CF6B-24793AAA3AE3}"/>
              </a:ext>
            </a:extLst>
          </p:cNvPr>
          <p:cNvSpPr/>
          <p:nvPr/>
        </p:nvSpPr>
        <p:spPr>
          <a:xfrm>
            <a:off x="3438525" y="2826363"/>
            <a:ext cx="1685925" cy="1866900"/>
          </a:xfrm>
          <a:prstGeom prst="roundRect">
            <a:avLst>
              <a:gd name="adj" fmla="val 4030"/>
            </a:avLst>
          </a:prstGeom>
          <a:noFill/>
          <a:ln w="19050">
            <a:solidFill>
              <a:srgbClr val="E838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C06DD8AD-B263-6931-C907-89B0F39BCB0D}"/>
              </a:ext>
            </a:extLst>
          </p:cNvPr>
          <p:cNvSpPr/>
          <p:nvPr/>
        </p:nvSpPr>
        <p:spPr>
          <a:xfrm>
            <a:off x="6172200" y="1209674"/>
            <a:ext cx="2828925" cy="2619375"/>
          </a:xfrm>
          <a:prstGeom prst="roundRect">
            <a:avLst>
              <a:gd name="adj" fmla="val 4030"/>
            </a:avLst>
          </a:prstGeom>
          <a:noFill/>
          <a:ln w="19050">
            <a:solidFill>
              <a:srgbClr val="E838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8C28800A-7DB6-9695-FF11-DA848493CA09}"/>
              </a:ext>
            </a:extLst>
          </p:cNvPr>
          <p:cNvSpPr/>
          <p:nvPr/>
        </p:nvSpPr>
        <p:spPr>
          <a:xfrm>
            <a:off x="9882187" y="1564301"/>
            <a:ext cx="1147763" cy="1788500"/>
          </a:xfrm>
          <a:prstGeom prst="roundRect">
            <a:avLst>
              <a:gd name="adj" fmla="val 11499"/>
            </a:avLst>
          </a:prstGeom>
          <a:noFill/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221C773-528A-EDCF-54D9-4AA79249B94C}"/>
              </a:ext>
            </a:extLst>
          </p:cNvPr>
          <p:cNvSpPr txBox="1"/>
          <p:nvPr/>
        </p:nvSpPr>
        <p:spPr>
          <a:xfrm>
            <a:off x="1420733" y="4076700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rgbClr val="E8381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急性心不全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F49FA3D-5EE2-F62A-2F63-16F447F08729}"/>
              </a:ext>
            </a:extLst>
          </p:cNvPr>
          <p:cNvSpPr txBox="1"/>
          <p:nvPr/>
        </p:nvSpPr>
        <p:spPr>
          <a:xfrm>
            <a:off x="3778786" y="407670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rgbClr val="E8381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血行動態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2DB56AF-95AE-2391-D5C8-8A5964C7182D}"/>
              </a:ext>
            </a:extLst>
          </p:cNvPr>
          <p:cNvSpPr txBox="1"/>
          <p:nvPr/>
        </p:nvSpPr>
        <p:spPr>
          <a:xfrm>
            <a:off x="4250729" y="2149699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不安定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9BEAFBF-9A63-A16F-4051-C0A151ADB1C5}"/>
              </a:ext>
            </a:extLst>
          </p:cNvPr>
          <p:cNvSpPr txBox="1"/>
          <p:nvPr/>
        </p:nvSpPr>
        <p:spPr>
          <a:xfrm>
            <a:off x="4250729" y="532703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安定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55A6063-5932-5A0A-D596-193C6233DEB5}"/>
              </a:ext>
            </a:extLst>
          </p:cNvPr>
          <p:cNvSpPr txBox="1"/>
          <p:nvPr/>
        </p:nvSpPr>
        <p:spPr>
          <a:xfrm>
            <a:off x="6254514" y="1393832"/>
            <a:ext cx="3018588" cy="213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kumimoji="1" lang="ja-JP" altLang="en-US" sz="1600" dirty="0">
                <a:solidFill>
                  <a:srgbClr val="E8381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末梢低潅流</a:t>
            </a:r>
          </a:p>
          <a:p>
            <a:pPr>
              <a:lnSpc>
                <a:spcPct val="140000"/>
              </a:lnSpc>
            </a:pPr>
            <a:r>
              <a:rPr kumimoji="1" lang="en-US" altLang="ja-JP" sz="1600" dirty="0">
                <a:solidFill>
                  <a:srgbClr val="E8381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600" dirty="0">
                <a:solidFill>
                  <a:srgbClr val="E8381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乳酸値</a:t>
            </a:r>
            <a:r>
              <a:rPr kumimoji="1" lang="en-US" altLang="ja-JP" sz="1600" dirty="0">
                <a:solidFill>
                  <a:srgbClr val="E8381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&gt;2mmol/L</a:t>
            </a:r>
            <a:r>
              <a:rPr kumimoji="1" lang="ja-JP" altLang="en-US" sz="1600" dirty="0">
                <a:solidFill>
                  <a:srgbClr val="E8381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を参考）</a:t>
            </a:r>
          </a:p>
          <a:p>
            <a:pPr>
              <a:lnSpc>
                <a:spcPct val="140000"/>
              </a:lnSpc>
            </a:pPr>
            <a:r>
              <a:rPr kumimoji="1" lang="en-US" altLang="ja-JP" sz="1600" dirty="0">
                <a:solidFill>
                  <a:srgbClr val="E8381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SBP&lt;90mmHg, </a:t>
            </a:r>
            <a:r>
              <a:rPr kumimoji="1" lang="ja-JP" altLang="en-US" sz="1600" dirty="0">
                <a:solidFill>
                  <a:srgbClr val="E8381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あるいは</a:t>
            </a:r>
          </a:p>
          <a:p>
            <a:pPr>
              <a:lnSpc>
                <a:spcPct val="140000"/>
              </a:lnSpc>
            </a:pPr>
            <a:r>
              <a:rPr kumimoji="1" lang="en-US" altLang="ja-JP" sz="1600" dirty="0">
                <a:solidFill>
                  <a:srgbClr val="E8381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MBP&lt;65mmHg</a:t>
            </a:r>
          </a:p>
          <a:p>
            <a:pPr>
              <a:lnSpc>
                <a:spcPct val="140000"/>
              </a:lnSpc>
            </a:pPr>
            <a:r>
              <a:rPr kumimoji="1" lang="ja-JP" altLang="en-US" sz="1600" dirty="0">
                <a:solidFill>
                  <a:srgbClr val="E8381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心原性ショック・低潅流性</a:t>
            </a:r>
          </a:p>
          <a:p>
            <a:pPr>
              <a:lnSpc>
                <a:spcPct val="140000"/>
              </a:lnSpc>
            </a:pPr>
            <a:r>
              <a:rPr kumimoji="1" lang="ja-JP" altLang="en-US" sz="1600" dirty="0">
                <a:solidFill>
                  <a:srgbClr val="E8381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心不全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C03DC28-1C91-CB02-C9E3-30545F9D6FC0}"/>
              </a:ext>
            </a:extLst>
          </p:cNvPr>
          <p:cNvSpPr txBox="1"/>
          <p:nvPr/>
        </p:nvSpPr>
        <p:spPr>
          <a:xfrm>
            <a:off x="10048875" y="1683555"/>
            <a:ext cx="88106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補液</a:t>
            </a: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強心薬</a:t>
            </a:r>
          </a:p>
          <a:p>
            <a:pPr>
              <a:lnSpc>
                <a:spcPct val="150000"/>
              </a:lnSpc>
            </a:pP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IABP</a:t>
            </a:r>
          </a:p>
          <a:p>
            <a:pPr>
              <a:lnSpc>
                <a:spcPct val="150000"/>
              </a:lnSpc>
            </a:pP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ECMO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3694515-3B29-E560-1A33-A8C1EC7E1D81}"/>
              </a:ext>
            </a:extLst>
          </p:cNvPr>
          <p:cNvSpPr txBox="1"/>
          <p:nvPr/>
        </p:nvSpPr>
        <p:spPr>
          <a:xfrm>
            <a:off x="7915275" y="6477000"/>
            <a:ext cx="41120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日本循環器学会 急性・慢性心不全診療ガイドライン</a:t>
            </a:r>
            <a:r>
              <a:rPr kumimoji="1" lang="en-US" altLang="ja-JP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2017</a:t>
            </a:r>
            <a:r>
              <a:rPr kumimoji="1" lang="ja-JP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より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0EA0C997-8B49-EF92-CF0C-291389D7E5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396" y="3212759"/>
            <a:ext cx="567231" cy="53435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D8739E20-3E6B-01B9-914D-B7679E1101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14311" y="3225463"/>
            <a:ext cx="534350" cy="53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291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583BCB98-45D1-A5BC-340E-2FCA78E92E68}"/>
              </a:ext>
            </a:extLst>
          </p:cNvPr>
          <p:cNvCxnSpPr/>
          <p:nvPr/>
        </p:nvCxnSpPr>
        <p:spPr>
          <a:xfrm>
            <a:off x="7867650" y="2519361"/>
            <a:ext cx="881062" cy="0"/>
          </a:xfrm>
          <a:prstGeom prst="straightConnector1">
            <a:avLst/>
          </a:prstGeom>
          <a:ln w="7620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450162F8-3ABE-0FFB-E2D8-4C8F18659CDA}"/>
              </a:ext>
            </a:extLst>
          </p:cNvPr>
          <p:cNvCxnSpPr>
            <a:cxnSpLocks/>
          </p:cNvCxnSpPr>
          <p:nvPr/>
        </p:nvCxnSpPr>
        <p:spPr>
          <a:xfrm>
            <a:off x="2847975" y="5217138"/>
            <a:ext cx="590550" cy="0"/>
          </a:xfrm>
          <a:prstGeom prst="straightConnector1">
            <a:avLst/>
          </a:prstGeom>
          <a:ln w="7620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DA505BB-04B2-5EC5-4767-C2DABE74CA78}"/>
              </a:ext>
            </a:extLst>
          </p:cNvPr>
          <p:cNvSpPr/>
          <p:nvPr/>
        </p:nvSpPr>
        <p:spPr>
          <a:xfrm>
            <a:off x="0" y="0"/>
            <a:ext cx="12192000" cy="9429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16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16D461-2988-DC22-EADF-4115259B86D3}"/>
              </a:ext>
            </a:extLst>
          </p:cNvPr>
          <p:cNvSpPr txBox="1"/>
          <p:nvPr/>
        </p:nvSpPr>
        <p:spPr>
          <a:xfrm>
            <a:off x="2797661" y="285750"/>
            <a:ext cx="6596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急性心不全の初期対応から急性期対応のフローチャート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2F36137C-A669-EB90-67FD-A8317ECE95EB}"/>
              </a:ext>
            </a:extLst>
          </p:cNvPr>
          <p:cNvSpPr/>
          <p:nvPr/>
        </p:nvSpPr>
        <p:spPr>
          <a:xfrm>
            <a:off x="1162050" y="4276725"/>
            <a:ext cx="1685925" cy="1866900"/>
          </a:xfrm>
          <a:prstGeom prst="roundRect">
            <a:avLst>
              <a:gd name="adj" fmla="val 4030"/>
            </a:avLst>
          </a:prstGeom>
          <a:noFill/>
          <a:ln w="19050">
            <a:solidFill>
              <a:srgbClr val="E838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8C28800A-7DB6-9695-FF11-DA848493CA09}"/>
              </a:ext>
            </a:extLst>
          </p:cNvPr>
          <p:cNvSpPr/>
          <p:nvPr/>
        </p:nvSpPr>
        <p:spPr>
          <a:xfrm>
            <a:off x="3538793" y="2924175"/>
            <a:ext cx="1512155" cy="1459706"/>
          </a:xfrm>
          <a:prstGeom prst="roundRect">
            <a:avLst>
              <a:gd name="adj" fmla="val 8236"/>
            </a:avLst>
          </a:prstGeom>
          <a:noFill/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221C773-528A-EDCF-54D9-4AA79249B94C}"/>
              </a:ext>
            </a:extLst>
          </p:cNvPr>
          <p:cNvSpPr txBox="1"/>
          <p:nvPr/>
        </p:nvSpPr>
        <p:spPr>
          <a:xfrm>
            <a:off x="1523327" y="5534025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rgbClr val="E8381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呼吸不全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9BEAFBF-9A63-A16F-4051-C0A151ADB1C5}"/>
              </a:ext>
            </a:extLst>
          </p:cNvPr>
          <p:cNvSpPr txBox="1"/>
          <p:nvPr/>
        </p:nvSpPr>
        <p:spPr>
          <a:xfrm>
            <a:off x="126089" y="4600994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血行動態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安定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C03DC28-1C91-CB02-C9E3-30545F9D6FC0}"/>
              </a:ext>
            </a:extLst>
          </p:cNvPr>
          <p:cNvSpPr txBox="1"/>
          <p:nvPr/>
        </p:nvSpPr>
        <p:spPr>
          <a:xfrm>
            <a:off x="3705481" y="3048010"/>
            <a:ext cx="13454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酸素吸入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NPPV</a:t>
            </a: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気管挿管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3694515-3B29-E560-1A33-A8C1EC7E1D81}"/>
              </a:ext>
            </a:extLst>
          </p:cNvPr>
          <p:cNvSpPr txBox="1"/>
          <p:nvPr/>
        </p:nvSpPr>
        <p:spPr>
          <a:xfrm>
            <a:off x="7915275" y="6477000"/>
            <a:ext cx="41120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日本循環器学会 急性・慢性心不全診療ガイドライン</a:t>
            </a:r>
            <a:r>
              <a:rPr kumimoji="1" lang="en-US" altLang="ja-JP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2017</a:t>
            </a:r>
            <a:r>
              <a:rPr kumimoji="1" lang="ja-JP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より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0EA0C997-8B49-EF92-CF0C-291389D7E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21396" y="4706164"/>
            <a:ext cx="567231" cy="462189"/>
          </a:xfrm>
          <a:prstGeom prst="rect">
            <a:avLst/>
          </a:prstGeom>
        </p:spPr>
      </p:pic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259C4143-858E-6C56-B488-306F6BC99F63}"/>
              </a:ext>
            </a:extLst>
          </p:cNvPr>
          <p:cNvSpPr/>
          <p:nvPr/>
        </p:nvSpPr>
        <p:spPr>
          <a:xfrm>
            <a:off x="3524249" y="4675027"/>
            <a:ext cx="1512155" cy="1078072"/>
          </a:xfrm>
          <a:prstGeom prst="roundRect">
            <a:avLst>
              <a:gd name="adj" fmla="val 8236"/>
            </a:avLst>
          </a:prstGeom>
          <a:noFill/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AC0D747-7E0E-6225-1AF2-478359E1DA53}"/>
              </a:ext>
            </a:extLst>
          </p:cNvPr>
          <p:cNvSpPr txBox="1"/>
          <p:nvPr/>
        </p:nvSpPr>
        <p:spPr>
          <a:xfrm>
            <a:off x="3690937" y="4798862"/>
            <a:ext cx="134546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血管拡張薬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＋利尿薬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1CBB1FF7-87F3-4549-C9B4-EDD817780DF4}"/>
              </a:ext>
            </a:extLst>
          </p:cNvPr>
          <p:cNvSpPr/>
          <p:nvPr/>
        </p:nvSpPr>
        <p:spPr>
          <a:xfrm>
            <a:off x="6129408" y="1590675"/>
            <a:ext cx="1685925" cy="1866900"/>
          </a:xfrm>
          <a:prstGeom prst="roundRect">
            <a:avLst>
              <a:gd name="adj" fmla="val 4030"/>
            </a:avLst>
          </a:prstGeom>
          <a:noFill/>
          <a:ln w="19050">
            <a:solidFill>
              <a:srgbClr val="E838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0123489-8C6B-D97A-F755-EDEB296C8CCF}"/>
              </a:ext>
            </a:extLst>
          </p:cNvPr>
          <p:cNvSpPr txBox="1"/>
          <p:nvPr/>
        </p:nvSpPr>
        <p:spPr>
          <a:xfrm>
            <a:off x="6285504" y="2847975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rgbClr val="E8381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急性冠症候群</a:t>
            </a:r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B898E2FB-418B-C22D-93C4-354281F0EC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27055" y="2020114"/>
            <a:ext cx="490629" cy="462189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8C1DFDE-A3C3-0C2E-6F0B-2E3DEF9437B1}"/>
              </a:ext>
            </a:extLst>
          </p:cNvPr>
          <p:cNvSpPr txBox="1"/>
          <p:nvPr/>
        </p:nvSpPr>
        <p:spPr>
          <a:xfrm>
            <a:off x="126089" y="1949295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血行動態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不安定</a:t>
            </a:r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2742219C-78B8-CC4E-45A1-1FAA1E0F0CD0}"/>
              </a:ext>
            </a:extLst>
          </p:cNvPr>
          <p:cNvCxnSpPr>
            <a:cxnSpLocks/>
          </p:cNvCxnSpPr>
          <p:nvPr/>
        </p:nvCxnSpPr>
        <p:spPr>
          <a:xfrm>
            <a:off x="10472737" y="2510676"/>
            <a:ext cx="1443038" cy="0"/>
          </a:xfrm>
          <a:prstGeom prst="straightConnector1">
            <a:avLst/>
          </a:prstGeom>
          <a:ln w="7620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30C1EC21-8CCA-3A41-C96B-46FCEEF3F344}"/>
              </a:ext>
            </a:extLst>
          </p:cNvPr>
          <p:cNvCxnSpPr>
            <a:cxnSpLocks/>
          </p:cNvCxnSpPr>
          <p:nvPr/>
        </p:nvCxnSpPr>
        <p:spPr>
          <a:xfrm>
            <a:off x="5064979" y="5223869"/>
            <a:ext cx="6850796" cy="0"/>
          </a:xfrm>
          <a:prstGeom prst="straightConnector1">
            <a:avLst/>
          </a:prstGeom>
          <a:ln w="7620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コネクタ: カギ線 34">
            <a:extLst>
              <a:ext uri="{FF2B5EF4-FFF2-40B4-BE49-F238E27FC236}">
                <a16:creationId xmlns:a16="http://schemas.microsoft.com/office/drawing/2014/main" id="{79EABD59-AFF6-2B6A-EBC0-07250CB07CE2}"/>
              </a:ext>
            </a:extLst>
          </p:cNvPr>
          <p:cNvCxnSpPr>
            <a:endCxn id="9" idx="1"/>
          </p:cNvCxnSpPr>
          <p:nvPr/>
        </p:nvCxnSpPr>
        <p:spPr>
          <a:xfrm flipV="1">
            <a:off x="2005011" y="3654028"/>
            <a:ext cx="1533782" cy="622697"/>
          </a:xfrm>
          <a:prstGeom prst="bentConnector3">
            <a:avLst>
              <a:gd name="adj1" fmla="val 940"/>
            </a:avLst>
          </a:prstGeom>
          <a:ln w="7620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コネクタ: カギ線 37">
            <a:extLst>
              <a:ext uri="{FF2B5EF4-FFF2-40B4-BE49-F238E27FC236}">
                <a16:creationId xmlns:a16="http://schemas.microsoft.com/office/drawing/2014/main" id="{6AA72824-11D2-B011-E4B4-9C917AED9F31}"/>
              </a:ext>
            </a:extLst>
          </p:cNvPr>
          <p:cNvCxnSpPr>
            <a:cxnSpLocks/>
          </p:cNvCxnSpPr>
          <p:nvPr/>
        </p:nvCxnSpPr>
        <p:spPr>
          <a:xfrm flipV="1">
            <a:off x="5050948" y="3503295"/>
            <a:ext cx="1942442" cy="535305"/>
          </a:xfrm>
          <a:prstGeom prst="bentConnector3">
            <a:avLst>
              <a:gd name="adj1" fmla="val 99723"/>
            </a:avLst>
          </a:prstGeom>
          <a:ln w="7620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0EB58261-8499-8780-7082-42F859FA619B}"/>
              </a:ext>
            </a:extLst>
          </p:cNvPr>
          <p:cNvCxnSpPr>
            <a:cxnSpLocks/>
          </p:cNvCxnSpPr>
          <p:nvPr/>
        </p:nvCxnSpPr>
        <p:spPr>
          <a:xfrm>
            <a:off x="188573" y="2518726"/>
            <a:ext cx="5907427" cy="0"/>
          </a:xfrm>
          <a:prstGeom prst="straightConnector1">
            <a:avLst/>
          </a:prstGeom>
          <a:ln w="7620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9D99B9F8-5BD6-29FF-F9AF-3EF0C732E93D}"/>
              </a:ext>
            </a:extLst>
          </p:cNvPr>
          <p:cNvSpPr/>
          <p:nvPr/>
        </p:nvSpPr>
        <p:spPr>
          <a:xfrm>
            <a:off x="8712932" y="1985509"/>
            <a:ext cx="1759805" cy="1078072"/>
          </a:xfrm>
          <a:prstGeom prst="roundRect">
            <a:avLst>
              <a:gd name="adj" fmla="val 8236"/>
            </a:avLst>
          </a:prstGeom>
          <a:noFill/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8B56404D-D70F-3E4B-5057-B01EBE595B15}"/>
              </a:ext>
            </a:extLst>
          </p:cNvPr>
          <p:cNvSpPr txBox="1"/>
          <p:nvPr/>
        </p:nvSpPr>
        <p:spPr>
          <a:xfrm>
            <a:off x="8879620" y="2109344"/>
            <a:ext cx="159311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緊急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CAG/PCI</a:t>
            </a: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ICU\CCU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管理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41E6901E-0424-9192-A720-25DCDD720364}"/>
              </a:ext>
            </a:extLst>
          </p:cNvPr>
          <p:cNvCxnSpPr>
            <a:cxnSpLocks/>
          </p:cNvCxnSpPr>
          <p:nvPr/>
        </p:nvCxnSpPr>
        <p:spPr>
          <a:xfrm>
            <a:off x="188573" y="5233394"/>
            <a:ext cx="990544" cy="0"/>
          </a:xfrm>
          <a:prstGeom prst="straightConnector1">
            <a:avLst/>
          </a:prstGeom>
          <a:ln w="7620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151579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DA505BB-04B2-5EC5-4767-C2DABE74CA78}"/>
              </a:ext>
            </a:extLst>
          </p:cNvPr>
          <p:cNvSpPr/>
          <p:nvPr/>
        </p:nvSpPr>
        <p:spPr>
          <a:xfrm>
            <a:off x="0" y="0"/>
            <a:ext cx="12192000" cy="9429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16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16D461-2988-DC22-EADF-4115259B86D3}"/>
              </a:ext>
            </a:extLst>
          </p:cNvPr>
          <p:cNvSpPr txBox="1"/>
          <p:nvPr/>
        </p:nvSpPr>
        <p:spPr>
          <a:xfrm>
            <a:off x="2797661" y="285750"/>
            <a:ext cx="6596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急性心不全の初期対応から急性期対応のフローチャート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3694515-3B29-E560-1A33-A8C1EC7E1D81}"/>
              </a:ext>
            </a:extLst>
          </p:cNvPr>
          <p:cNvSpPr txBox="1"/>
          <p:nvPr/>
        </p:nvSpPr>
        <p:spPr>
          <a:xfrm>
            <a:off x="7915275" y="6477000"/>
            <a:ext cx="41120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日本循環器学会 急性・慢性心不全診療ガイドライン</a:t>
            </a:r>
            <a:r>
              <a:rPr kumimoji="1" lang="en-US" altLang="ja-JP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2017</a:t>
            </a:r>
            <a:r>
              <a:rPr kumimoji="1" lang="ja-JP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より</a:t>
            </a:r>
          </a:p>
        </p:txBody>
      </p: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0EB58261-8499-8780-7082-42F859FA619B}"/>
              </a:ext>
            </a:extLst>
          </p:cNvPr>
          <p:cNvCxnSpPr>
            <a:cxnSpLocks/>
          </p:cNvCxnSpPr>
          <p:nvPr/>
        </p:nvCxnSpPr>
        <p:spPr>
          <a:xfrm>
            <a:off x="188573" y="2518726"/>
            <a:ext cx="990544" cy="0"/>
          </a:xfrm>
          <a:prstGeom prst="straightConnector1">
            <a:avLst/>
          </a:prstGeom>
          <a:ln w="7620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41E6901E-0424-9192-A720-25DCDD720364}"/>
              </a:ext>
            </a:extLst>
          </p:cNvPr>
          <p:cNvCxnSpPr>
            <a:cxnSpLocks/>
          </p:cNvCxnSpPr>
          <p:nvPr/>
        </p:nvCxnSpPr>
        <p:spPr>
          <a:xfrm>
            <a:off x="188573" y="5233394"/>
            <a:ext cx="990544" cy="0"/>
          </a:xfrm>
          <a:prstGeom prst="straightConnector1">
            <a:avLst/>
          </a:prstGeom>
          <a:ln w="7620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7250A6D5-4FC1-E3D7-C151-6E1284DB1DBE}"/>
              </a:ext>
            </a:extLst>
          </p:cNvPr>
          <p:cNvSpPr/>
          <p:nvPr/>
        </p:nvSpPr>
        <p:spPr>
          <a:xfrm>
            <a:off x="1179117" y="1466951"/>
            <a:ext cx="4916883" cy="4848119"/>
          </a:xfrm>
          <a:prstGeom prst="roundRect">
            <a:avLst>
              <a:gd name="adj" fmla="val 4030"/>
            </a:avLst>
          </a:prstGeom>
          <a:noFill/>
          <a:ln w="19050">
            <a:solidFill>
              <a:srgbClr val="E838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BE78506-CE25-8F6C-731C-20BC5B2D591D}"/>
              </a:ext>
            </a:extLst>
          </p:cNvPr>
          <p:cNvSpPr txBox="1"/>
          <p:nvPr/>
        </p:nvSpPr>
        <p:spPr>
          <a:xfrm>
            <a:off x="1486156" y="1692057"/>
            <a:ext cx="40669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基礎心疾患診断　特殊病態治療の把握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D63422-6C55-19F4-0609-F8389D594E6B}"/>
              </a:ext>
            </a:extLst>
          </p:cNvPr>
          <p:cNvSpPr txBox="1"/>
          <p:nvPr/>
        </p:nvSpPr>
        <p:spPr>
          <a:xfrm>
            <a:off x="1486156" y="2037219"/>
            <a:ext cx="2672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>
                <a:solidFill>
                  <a:srgbClr val="E83817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rPr>
              <a:t>MR.CHAMPH</a:t>
            </a:r>
            <a:endParaRPr kumimoji="1" lang="ja-JP" altLang="en-US" sz="3200" b="1" dirty="0">
              <a:solidFill>
                <a:srgbClr val="E83817"/>
              </a:solidFill>
              <a:latin typeface="Segoe UI Semibold" panose="020B0702040204020203" pitchFamily="34" charset="0"/>
              <a:ea typeface="メイリオ" panose="020B0604030504040204" pitchFamily="50" charset="-128"/>
              <a:cs typeface="Segoe UI Semibold" panose="020B0702040204020203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9792342-7088-E6D8-E658-53E2B7AA3721}"/>
              </a:ext>
            </a:extLst>
          </p:cNvPr>
          <p:cNvSpPr txBox="1"/>
          <p:nvPr/>
        </p:nvSpPr>
        <p:spPr>
          <a:xfrm>
            <a:off x="1486156" y="2570272"/>
            <a:ext cx="4066919" cy="3001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600" dirty="0">
                <a:solidFill>
                  <a:srgbClr val="FF0000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rPr>
              <a:t>M</a:t>
            </a:r>
            <a:r>
              <a:rPr kumimoji="1" lang="en-US" altLang="ja-JP" sz="1600" dirty="0"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rPr>
              <a:t>yocarditis</a:t>
            </a:r>
          </a:p>
          <a:p>
            <a:pPr>
              <a:lnSpc>
                <a:spcPct val="150000"/>
              </a:lnSpc>
            </a:pPr>
            <a:r>
              <a:rPr kumimoji="1" lang="en-US" altLang="ja-JP" sz="1600" dirty="0">
                <a:solidFill>
                  <a:srgbClr val="FF0000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rPr>
              <a:t>R</a:t>
            </a:r>
            <a:r>
              <a:rPr kumimoji="1" lang="en-US" altLang="ja-JP" sz="1600" dirty="0"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rPr>
              <a:t>ight-sided heart failure</a:t>
            </a:r>
          </a:p>
          <a:p>
            <a:pPr>
              <a:lnSpc>
                <a:spcPct val="150000"/>
              </a:lnSpc>
            </a:pPr>
            <a:r>
              <a:rPr kumimoji="1" lang="en-US" altLang="ja-JP" sz="1600" dirty="0"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rPr>
              <a:t>acute </a:t>
            </a:r>
            <a:r>
              <a:rPr kumimoji="1" lang="en-US" altLang="ja-JP" sz="1600" dirty="0">
                <a:solidFill>
                  <a:srgbClr val="FF0000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rPr>
              <a:t>C</a:t>
            </a:r>
            <a:r>
              <a:rPr kumimoji="1" lang="en-US" altLang="ja-JP" sz="1600" dirty="0"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rPr>
              <a:t>oronary syndrome</a:t>
            </a:r>
          </a:p>
          <a:p>
            <a:pPr>
              <a:lnSpc>
                <a:spcPct val="150000"/>
              </a:lnSpc>
            </a:pPr>
            <a:r>
              <a:rPr kumimoji="1" lang="en-US" altLang="ja-JP" sz="1600" dirty="0">
                <a:solidFill>
                  <a:srgbClr val="FF0000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rPr>
              <a:t>H</a:t>
            </a:r>
            <a:r>
              <a:rPr kumimoji="1" lang="en-US" altLang="ja-JP" sz="1600" dirty="0"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rPr>
              <a:t>ypertensive emergency</a:t>
            </a:r>
          </a:p>
          <a:p>
            <a:pPr>
              <a:lnSpc>
                <a:spcPct val="150000"/>
              </a:lnSpc>
            </a:pPr>
            <a:r>
              <a:rPr kumimoji="1" lang="en-US" altLang="ja-JP" sz="1600" dirty="0">
                <a:solidFill>
                  <a:srgbClr val="FF0000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rPr>
              <a:t>A</a:t>
            </a:r>
            <a:r>
              <a:rPr kumimoji="1" lang="en-US" altLang="ja-JP" sz="1600" dirty="0"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rPr>
              <a:t>rrythmia</a:t>
            </a:r>
          </a:p>
          <a:p>
            <a:pPr>
              <a:lnSpc>
                <a:spcPct val="150000"/>
              </a:lnSpc>
            </a:pPr>
            <a:r>
              <a:rPr kumimoji="1" lang="en-US" altLang="ja-JP" sz="1600" dirty="0"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rPr>
              <a:t>acute </a:t>
            </a:r>
            <a:r>
              <a:rPr kumimoji="1" lang="en-US" altLang="ja-JP" sz="1600" dirty="0">
                <a:solidFill>
                  <a:srgbClr val="FF0000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rPr>
              <a:t>M</a:t>
            </a:r>
            <a:r>
              <a:rPr kumimoji="1" lang="en-US" altLang="ja-JP" sz="1600" dirty="0"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rPr>
              <a:t>echanical </a:t>
            </a:r>
            <a:r>
              <a:rPr kumimoji="1" lang="en-US" altLang="ja-JP" sz="1600" dirty="0">
                <a:solidFill>
                  <a:srgbClr val="FF0000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rPr>
              <a:t>C</a:t>
            </a:r>
            <a:r>
              <a:rPr kumimoji="1" lang="en-US" altLang="ja-JP" sz="1600" dirty="0"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rPr>
              <a:t>ause</a:t>
            </a:r>
          </a:p>
          <a:p>
            <a:pPr>
              <a:lnSpc>
                <a:spcPct val="150000"/>
              </a:lnSpc>
            </a:pPr>
            <a:r>
              <a:rPr kumimoji="1" lang="en-US" altLang="ja-JP" sz="1600" dirty="0"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rPr>
              <a:t>acute </a:t>
            </a:r>
            <a:r>
              <a:rPr kumimoji="1" lang="en-US" altLang="ja-JP" sz="1600" dirty="0">
                <a:solidFill>
                  <a:srgbClr val="FF0000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rPr>
              <a:t>P</a:t>
            </a:r>
            <a:r>
              <a:rPr kumimoji="1" lang="en-US" altLang="ja-JP" sz="1600" dirty="0"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rPr>
              <a:t>ulmonary thromboembolism</a:t>
            </a:r>
          </a:p>
          <a:p>
            <a:pPr>
              <a:lnSpc>
                <a:spcPct val="150000"/>
              </a:lnSpc>
            </a:pPr>
            <a:r>
              <a:rPr kumimoji="1" lang="en-US" altLang="ja-JP" sz="1600" dirty="0">
                <a:solidFill>
                  <a:srgbClr val="FF0000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rPr>
              <a:t>H</a:t>
            </a:r>
            <a:r>
              <a:rPr kumimoji="1" lang="en-US" altLang="ja-JP" sz="1600" dirty="0"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rPr>
              <a:t>igh output heart failure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C0C9E69-D16D-F668-D093-2D528C5C7E5B}"/>
              </a:ext>
            </a:extLst>
          </p:cNvPr>
          <p:cNvSpPr txBox="1"/>
          <p:nvPr/>
        </p:nvSpPr>
        <p:spPr>
          <a:xfrm>
            <a:off x="1486156" y="5623954"/>
            <a:ext cx="4190744" cy="388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心不全病態・治療効果の再評価治療の修正を図る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FF7E7A1A-44A4-724F-1081-9B4692D92A86}"/>
              </a:ext>
            </a:extLst>
          </p:cNvPr>
          <p:cNvCxnSpPr>
            <a:cxnSpLocks/>
          </p:cNvCxnSpPr>
          <p:nvPr/>
        </p:nvCxnSpPr>
        <p:spPr>
          <a:xfrm>
            <a:off x="6105525" y="3918944"/>
            <a:ext cx="990544" cy="0"/>
          </a:xfrm>
          <a:prstGeom prst="straightConnector1">
            <a:avLst/>
          </a:prstGeom>
          <a:ln w="7620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4A38BD3A-B732-D333-1800-B9FF0D279244}"/>
              </a:ext>
            </a:extLst>
          </p:cNvPr>
          <p:cNvSpPr/>
          <p:nvPr/>
        </p:nvSpPr>
        <p:spPr>
          <a:xfrm>
            <a:off x="7096069" y="2963555"/>
            <a:ext cx="1685925" cy="1866900"/>
          </a:xfrm>
          <a:prstGeom prst="roundRect">
            <a:avLst>
              <a:gd name="adj" fmla="val 4030"/>
            </a:avLst>
          </a:prstGeom>
          <a:noFill/>
          <a:ln w="19050">
            <a:solidFill>
              <a:srgbClr val="1861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1861AE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2A1AF8A-14B9-FCFC-A809-4300FAF32993}"/>
              </a:ext>
            </a:extLst>
          </p:cNvPr>
          <p:cNvSpPr txBox="1"/>
          <p:nvPr/>
        </p:nvSpPr>
        <p:spPr>
          <a:xfrm>
            <a:off x="7252167" y="4287530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rgbClr val="1861A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心不全の改善</a:t>
            </a: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C7D21D01-6A8A-3DBA-0135-395EAB1157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962" y="3264461"/>
            <a:ext cx="574625" cy="722164"/>
          </a:xfrm>
          <a:prstGeom prst="rect">
            <a:avLst/>
          </a:prstGeom>
        </p:spPr>
      </p:pic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6DA4C175-1317-FF64-D1AB-1360AD9D2743}"/>
              </a:ext>
            </a:extLst>
          </p:cNvPr>
          <p:cNvSpPr/>
          <p:nvPr/>
        </p:nvSpPr>
        <p:spPr>
          <a:xfrm>
            <a:off x="9778545" y="3379908"/>
            <a:ext cx="1403805" cy="1078072"/>
          </a:xfrm>
          <a:prstGeom prst="roundRect">
            <a:avLst>
              <a:gd name="adj" fmla="val 8236"/>
            </a:avLst>
          </a:prstGeom>
          <a:noFill/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BC9247C-E1EF-AEDD-E4EA-23D13F5A81F6}"/>
              </a:ext>
            </a:extLst>
          </p:cNvPr>
          <p:cNvSpPr txBox="1"/>
          <p:nvPr/>
        </p:nvSpPr>
        <p:spPr>
          <a:xfrm>
            <a:off x="9945233" y="3503743"/>
            <a:ext cx="11152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一般病棟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退院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" name="直線矢印コネクタ 1">
            <a:extLst>
              <a:ext uri="{FF2B5EF4-FFF2-40B4-BE49-F238E27FC236}">
                <a16:creationId xmlns:a16="http://schemas.microsoft.com/office/drawing/2014/main" id="{0279D32D-DB3C-A02A-7673-EEF091FE39D8}"/>
              </a:ext>
            </a:extLst>
          </p:cNvPr>
          <p:cNvCxnSpPr>
            <a:cxnSpLocks/>
          </p:cNvCxnSpPr>
          <p:nvPr/>
        </p:nvCxnSpPr>
        <p:spPr>
          <a:xfrm>
            <a:off x="8788001" y="3894538"/>
            <a:ext cx="990544" cy="0"/>
          </a:xfrm>
          <a:prstGeom prst="straightConnector1">
            <a:avLst/>
          </a:prstGeom>
          <a:ln w="7620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477683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218</Words>
  <Application>Microsoft Office PowerPoint</Application>
  <PresentationFormat>ワイド画面</PresentationFormat>
  <Paragraphs>56</Paragraphs>
  <Slides>7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7</vt:i4>
      </vt:variant>
    </vt:vector>
  </HeadingPairs>
  <TitlesOfParts>
    <vt:vector size="17" baseType="lpstr">
      <vt:lpstr>メイリオ</vt:lpstr>
      <vt:lpstr>游ゴシック</vt:lpstr>
      <vt:lpstr>游ゴシック Light</vt:lpstr>
      <vt:lpstr>Arial</vt:lpstr>
      <vt:lpstr>Calibri</vt:lpstr>
      <vt:lpstr>Calibri Light</vt:lpstr>
      <vt:lpstr>Segoe UI Semibold</vt:lpstr>
      <vt:lpstr>Wingdings 2</vt:lpstr>
      <vt:lpstr>Office テーマ</vt:lpstr>
      <vt:lpstr>HDOfficeLightV0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小林 啓</dc:creator>
  <cp:lastModifiedBy>小林 啓</cp:lastModifiedBy>
  <cp:revision>14</cp:revision>
  <dcterms:created xsi:type="dcterms:W3CDTF">2021-07-31T07:52:52Z</dcterms:created>
  <dcterms:modified xsi:type="dcterms:W3CDTF">2022-09-28T08:14:20Z</dcterms:modified>
</cp:coreProperties>
</file>