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9" r:id="rId4"/>
    <p:sldId id="256" r:id="rId5"/>
    <p:sldId id="262" r:id="rId6"/>
    <p:sldId id="257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9900"/>
    <a:srgbClr val="009999"/>
    <a:srgbClr val="FFCC66"/>
    <a:srgbClr val="FF9966"/>
    <a:srgbClr val="008080"/>
    <a:srgbClr val="00FFFE"/>
    <a:srgbClr val="8181FF"/>
    <a:srgbClr val="0000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9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D0984-A1A6-4CA1-A563-9A8E8835B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4408A33-9C4C-493C-A845-0B497F68A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3E2697-C6DF-442A-903E-7760E15F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FD85-9964-4078-8679-2A95B3B2883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B40CCE-2DB9-44F0-8180-9EB107CB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C226A-95F0-4670-B5AF-700385A3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B80-5DFC-4FEA-A070-5CD2A9C2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63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4820CE-DB2F-4E1E-9795-3948214F6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A551FC-F71D-4EEB-8426-0B3EAECD5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F07FEB-9BF4-4251-BDDF-F3AEB75A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FD85-9964-4078-8679-2A95B3B2883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E16CC0-B698-4761-B7FA-C8BEC58B0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A91959-B347-4A31-9A71-4A6994B23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B80-5DFC-4FEA-A070-5CD2A9C2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79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B35A45-5A21-405C-A698-C9FF23CAE3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BCD001-D3A5-4957-99C3-FF3C7983F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58CF33-47BA-44C4-BE11-7083D55F6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FD85-9964-4078-8679-2A95B3B2883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BB8B0D-FCE3-4C4F-8A14-3D2B93BC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6E346-C703-441D-8042-5E95EEC6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B80-5DFC-4FEA-A070-5CD2A9C2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617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09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76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830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456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69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84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51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29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F7975A-AC77-48CB-892F-044E62506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2FFE7B-2EC7-4F87-93A6-EE6CB27F6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D33085-CF40-4CF3-AF94-35ACC3A32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FD85-9964-4078-8679-2A95B3B2883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7C221D-613B-480C-8CB1-A7128F460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411B22-CFA1-462E-990A-179E03A6A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B80-5DFC-4FEA-A070-5CD2A9C2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54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11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045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03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693C7-D349-4D85-AA24-86F81C93B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59C092-AA23-44B8-8FD2-95BFA17A6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9B3EAF-28E8-4F68-95B6-253A04332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FD85-9964-4078-8679-2A95B3B2883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E99CA0-C369-48A2-8CED-0816BAF80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55CDB6-514A-4DE1-BEA8-1C46BF094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B80-5DFC-4FEA-A070-5CD2A9C2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3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6546EB-5608-4A1A-9D4A-0E9ECFC43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4F8E4A-1FD8-4AFD-8A55-26DF6186E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3C6261-A0A9-4D2E-A1CC-3F8BA09D5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C01A8C-A8F5-4A72-9C64-5FFA91FF2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FD85-9964-4078-8679-2A95B3B2883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11D38D-40BE-40E8-B9DB-80A77AB5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4CC4DE-3928-46A9-9811-1D4152FAD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B80-5DFC-4FEA-A070-5CD2A9C2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80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3211F6-C96E-493E-9492-06FA93AB4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095F3F-9F2F-4E7C-AD6D-B2F373D18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E58AE7-68C7-4C5F-95EB-B3D6631F2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454E90E-2528-4C8B-B68D-CD538B756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68BF80-F39B-4229-B0F9-E6CF0A9A1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4EBBD8E-4055-4A00-B7E5-0C80269C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FD85-9964-4078-8679-2A95B3B2883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7AAEBD2-CACC-4A0F-9E78-551C8218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625B26-1FE3-4C7F-BF3C-4703EB2B6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B80-5DFC-4FEA-A070-5CD2A9C2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22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A421AA-AA16-4C97-AC20-5A5E27196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CA2A5E-7C0F-4B9A-B8F8-778D18E3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FD85-9964-4078-8679-2A95B3B2883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73E00E9-5E46-43D8-8226-32CF93CB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03CCAB-1847-4AC6-9C3E-15C5FAF2A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B80-5DFC-4FEA-A070-5CD2A9C2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17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CCA6951-EA20-4B04-851A-21C69690A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FD85-9964-4078-8679-2A95B3B2883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E98772-0D00-4470-9049-BA0EEED6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A30BD47-72C7-44F0-B280-1EBF1F19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B80-5DFC-4FEA-A070-5CD2A9C2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12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1B8744-F461-410F-9DDB-6685A518E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E30E79-7511-4DA8-940E-4601481C9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6C7509-CB14-4854-9432-67DD74151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CDF909-61A2-411A-A9B4-2B2C411C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FD85-9964-4078-8679-2A95B3B2883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F40B34-F229-4BC9-A400-211EB31FB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143DD7-34CA-4FB2-98E5-A735894B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B80-5DFC-4FEA-A070-5CD2A9C2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95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8FBD28-7973-42B3-B908-C15F7001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C44013C-DCD9-4C34-9EFC-7B01FB7DE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D679D3-1133-4962-A6B6-5D28668EE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B7EF78-334F-4F02-B8FC-D0FAD48E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FD85-9964-4078-8679-2A95B3B2883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72FDE7-37E0-42B5-BCA5-013DF551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D6DEE7-C253-4768-AC34-9AAAFB21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B80-5DFC-4FEA-A070-5CD2A9C2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49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2A09D9A-1D3D-415E-A515-E0F238782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F5B1C3-0389-4B6B-8120-CAABC22A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D60DC3-2ED3-4A7C-8DB1-3FEA23A68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2FD85-9964-4078-8679-2A95B3B2883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B79CB6-5EEE-4025-A8C3-BB7099CD5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C6FF6F-E974-4460-9E31-130DA1E5F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BB80-5DFC-4FEA-A070-5CD2A9C2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48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96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3723415" y="3136027"/>
            <a:ext cx="4745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14 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グラフをトレースする</a:t>
            </a: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BEFORE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B4A79FE-5434-4850-8D4A-6B3580D72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936" y="1299633"/>
            <a:ext cx="6505645" cy="482676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CC1835-A7A3-4E05-84B0-D1B6C67291B6}"/>
              </a:ext>
            </a:extLst>
          </p:cNvPr>
          <p:cNvSpPr txBox="1"/>
          <p:nvPr/>
        </p:nvSpPr>
        <p:spPr>
          <a:xfrm>
            <a:off x="788517" y="2508057"/>
            <a:ext cx="41953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</a:rPr>
              <a:t>1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週間の減塩により、</a:t>
            </a:r>
            <a:endParaRPr kumimoji="1" lang="en-US" altLang="ja-JP" sz="2800" b="1" dirty="0">
              <a:solidFill>
                <a:schemeClr val="bg1"/>
              </a:solidFill>
            </a:endParaRPr>
          </a:p>
          <a:p>
            <a:r>
              <a:rPr kumimoji="1" lang="ja-JP" altLang="en-US" sz="2800" b="1" dirty="0">
                <a:solidFill>
                  <a:schemeClr val="bg1"/>
                </a:solidFill>
              </a:rPr>
              <a:t>味覚の閾値</a:t>
            </a:r>
            <a:r>
              <a:rPr lang="ja-JP" altLang="en-US" sz="2800" b="1" dirty="0">
                <a:solidFill>
                  <a:schemeClr val="bg1"/>
                </a:solidFill>
              </a:rPr>
              <a:t>が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低下する。</a:t>
            </a:r>
            <a:endParaRPr kumimoji="1" lang="en-US" altLang="ja-JP" sz="2800" b="1" dirty="0">
              <a:solidFill>
                <a:schemeClr val="bg1"/>
              </a:solidFill>
            </a:endParaRPr>
          </a:p>
          <a:p>
            <a:r>
              <a:rPr lang="ja-JP" altLang="en-US" sz="2800" b="1" dirty="0">
                <a:solidFill>
                  <a:schemeClr val="bg1"/>
                </a:solidFill>
              </a:rPr>
              <a:t>（</a:t>
            </a:r>
            <a:r>
              <a:rPr lang="en-US" altLang="ja-JP" sz="2800" b="1" dirty="0" err="1">
                <a:solidFill>
                  <a:schemeClr val="bg1"/>
                </a:solidFill>
              </a:rPr>
              <a:t>Kusaba</a:t>
            </a:r>
            <a:r>
              <a:rPr lang="ja-JP" altLang="en-US" sz="2800" b="1" dirty="0">
                <a:solidFill>
                  <a:schemeClr val="bg1"/>
                </a:solidFill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</a:rPr>
              <a:t>et</a:t>
            </a:r>
            <a:r>
              <a:rPr lang="ja-JP" altLang="en-US" sz="2800" b="1" dirty="0">
                <a:solidFill>
                  <a:schemeClr val="bg1"/>
                </a:solidFill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</a:rPr>
              <a:t>al.,</a:t>
            </a:r>
            <a:r>
              <a:rPr lang="ja-JP" altLang="en-US" sz="2800" b="1" dirty="0">
                <a:solidFill>
                  <a:schemeClr val="bg1"/>
                </a:solidFill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</a:rPr>
              <a:t>2009</a:t>
            </a:r>
            <a:r>
              <a:rPr lang="ja-JP" altLang="en-US" sz="2800" b="1" dirty="0">
                <a:solidFill>
                  <a:schemeClr val="bg1"/>
                </a:solidFill>
              </a:rPr>
              <a:t>）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793E2D-2DA8-4BE0-8AD9-34129867404F}"/>
              </a:ext>
            </a:extLst>
          </p:cNvPr>
          <p:cNvSpPr txBox="1"/>
          <p:nvPr/>
        </p:nvSpPr>
        <p:spPr>
          <a:xfrm>
            <a:off x="637309" y="383309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FFFF00"/>
                </a:solidFill>
              </a:rPr>
              <a:t>先行研究③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2AD4B11-ECD8-4178-A684-2ACB4CBB5BB1}"/>
              </a:ext>
            </a:extLst>
          </p:cNvPr>
          <p:cNvSpPr txBox="1"/>
          <p:nvPr/>
        </p:nvSpPr>
        <p:spPr>
          <a:xfrm>
            <a:off x="6488664" y="5778799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認知可能な閾値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8A3906-BD87-4AD7-96EB-FD84231257EB}"/>
              </a:ext>
            </a:extLst>
          </p:cNvPr>
          <p:cNvSpPr txBox="1"/>
          <p:nvPr/>
        </p:nvSpPr>
        <p:spPr>
          <a:xfrm>
            <a:off x="8852663" y="5778798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検知可能な閾値</a:t>
            </a:r>
          </a:p>
        </p:txBody>
      </p:sp>
    </p:spTree>
    <p:extLst>
      <p:ext uri="{BB962C8B-B14F-4D97-AF65-F5344CB8AC3E}">
        <p14:creationId xmlns:p14="http://schemas.microsoft.com/office/powerpoint/2010/main" val="346267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AFTER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8964D8F-0604-489F-B66B-2BC25ADD62CB}"/>
              </a:ext>
            </a:extLst>
          </p:cNvPr>
          <p:cNvGrpSpPr/>
          <p:nvPr/>
        </p:nvGrpSpPr>
        <p:grpSpPr>
          <a:xfrm>
            <a:off x="2988735" y="498234"/>
            <a:ext cx="5491276" cy="4954902"/>
            <a:chOff x="5874329" y="866396"/>
            <a:chExt cx="5618104" cy="5069342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E5EA541B-C50E-4284-88D3-72234433DED6}"/>
                </a:ext>
              </a:extLst>
            </p:cNvPr>
            <p:cNvCxnSpPr>
              <a:cxnSpLocks/>
            </p:cNvCxnSpPr>
            <p:nvPr/>
          </p:nvCxnSpPr>
          <p:spPr>
            <a:xfrm>
              <a:off x="6367482" y="1655018"/>
              <a:ext cx="0" cy="351779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B18363C4-65F6-4005-B08E-FB97F73194E4}"/>
                </a:ext>
              </a:extLst>
            </p:cNvPr>
            <p:cNvCxnSpPr>
              <a:stCxn id="40" idx="0"/>
            </p:cNvCxnSpPr>
            <p:nvPr/>
          </p:nvCxnSpPr>
          <p:spPr>
            <a:xfrm flipV="1">
              <a:off x="7297887" y="1787123"/>
              <a:ext cx="9863" cy="71670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3E3AD014-7F06-4E9B-B635-6975A572273D}"/>
                </a:ext>
              </a:extLst>
            </p:cNvPr>
            <p:cNvCxnSpPr/>
            <p:nvPr/>
          </p:nvCxnSpPr>
          <p:spPr>
            <a:xfrm>
              <a:off x="7189396" y="1776035"/>
              <a:ext cx="249862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DE86BBBC-B893-4EF1-909F-E4FC8749007F}"/>
                </a:ext>
              </a:extLst>
            </p:cNvPr>
            <p:cNvCxnSpPr/>
            <p:nvPr/>
          </p:nvCxnSpPr>
          <p:spPr>
            <a:xfrm flipV="1">
              <a:off x="8311581" y="2621589"/>
              <a:ext cx="9863" cy="71670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C65DB8BA-B8D6-4EA7-8EE0-9C252F88BEE7}"/>
                </a:ext>
              </a:extLst>
            </p:cNvPr>
            <p:cNvCxnSpPr/>
            <p:nvPr/>
          </p:nvCxnSpPr>
          <p:spPr>
            <a:xfrm>
              <a:off x="8203090" y="2615014"/>
              <a:ext cx="249862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4286C8E4-3D41-4444-83FB-E39A4ACC470A}"/>
                </a:ext>
              </a:extLst>
            </p:cNvPr>
            <p:cNvCxnSpPr/>
            <p:nvPr/>
          </p:nvCxnSpPr>
          <p:spPr>
            <a:xfrm flipV="1">
              <a:off x="9815101" y="2804053"/>
              <a:ext cx="9863" cy="71670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AD1016DC-5B98-4665-B832-8D08D9E51726}"/>
                </a:ext>
              </a:extLst>
            </p:cNvPr>
            <p:cNvCxnSpPr/>
            <p:nvPr/>
          </p:nvCxnSpPr>
          <p:spPr>
            <a:xfrm>
              <a:off x="9706610" y="2797477"/>
              <a:ext cx="249862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980183A9-95EC-4213-9451-2840F40B93B0}"/>
                </a:ext>
              </a:extLst>
            </p:cNvPr>
            <p:cNvCxnSpPr/>
            <p:nvPr/>
          </p:nvCxnSpPr>
          <p:spPr>
            <a:xfrm flipV="1">
              <a:off x="10812209" y="2993094"/>
              <a:ext cx="9863" cy="71670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360D6F55-EA41-4B6C-803E-65525E22ED89}"/>
                </a:ext>
              </a:extLst>
            </p:cNvPr>
            <p:cNvCxnSpPr/>
            <p:nvPr/>
          </p:nvCxnSpPr>
          <p:spPr>
            <a:xfrm>
              <a:off x="10703717" y="2986517"/>
              <a:ext cx="249862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30D93C04-6608-4E89-9A44-BF63C7965124}"/>
                </a:ext>
              </a:extLst>
            </p:cNvPr>
            <p:cNvCxnSpPr/>
            <p:nvPr/>
          </p:nvCxnSpPr>
          <p:spPr>
            <a:xfrm>
              <a:off x="6367482" y="4528428"/>
              <a:ext cx="177533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674727A7-734D-4A6C-BCDB-16849306D396}"/>
                </a:ext>
              </a:extLst>
            </p:cNvPr>
            <p:cNvCxnSpPr/>
            <p:nvPr/>
          </p:nvCxnSpPr>
          <p:spPr>
            <a:xfrm>
              <a:off x="6367482" y="2359667"/>
              <a:ext cx="177533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2C109473-6651-4635-849A-8601C2C96809}"/>
                </a:ext>
              </a:extLst>
            </p:cNvPr>
            <p:cNvCxnSpPr/>
            <p:nvPr/>
          </p:nvCxnSpPr>
          <p:spPr>
            <a:xfrm>
              <a:off x="6367482" y="3082587"/>
              <a:ext cx="177533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5FA8CD91-4C3E-4B34-BB44-EC63884557C3}"/>
                </a:ext>
              </a:extLst>
            </p:cNvPr>
            <p:cNvCxnSpPr/>
            <p:nvPr/>
          </p:nvCxnSpPr>
          <p:spPr>
            <a:xfrm>
              <a:off x="6367482" y="3805506"/>
              <a:ext cx="177533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9662EFF9-4176-42E6-BB3D-3540D06818BD}"/>
                </a:ext>
              </a:extLst>
            </p:cNvPr>
            <p:cNvSpPr/>
            <p:nvPr/>
          </p:nvSpPr>
          <p:spPr>
            <a:xfrm>
              <a:off x="6867206" y="2503832"/>
              <a:ext cx="861364" cy="2669569"/>
            </a:xfrm>
            <a:prstGeom prst="rect">
              <a:avLst/>
            </a:prstGeom>
            <a:gradFill>
              <a:gsLst>
                <a:gs pos="0">
                  <a:srgbClr val="FF9900"/>
                </a:gs>
                <a:gs pos="100000">
                  <a:srgbClr val="FFCC6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53327F3E-636D-4E43-855C-14676F8F9572}"/>
                </a:ext>
              </a:extLst>
            </p:cNvPr>
            <p:cNvSpPr/>
            <p:nvPr/>
          </p:nvSpPr>
          <p:spPr>
            <a:xfrm>
              <a:off x="7880898" y="3311994"/>
              <a:ext cx="861364" cy="1854237"/>
            </a:xfrm>
            <a:prstGeom prst="rect">
              <a:avLst/>
            </a:prstGeom>
            <a:gradFill>
              <a:gsLst>
                <a:gs pos="0">
                  <a:srgbClr val="FF9900"/>
                </a:gs>
                <a:gs pos="100000">
                  <a:srgbClr val="FFCC6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6EEB13B3-240F-40B5-B660-FA0BB7F43CE2}"/>
                </a:ext>
              </a:extLst>
            </p:cNvPr>
            <p:cNvSpPr/>
            <p:nvPr/>
          </p:nvSpPr>
          <p:spPr>
            <a:xfrm>
              <a:off x="9398553" y="3377253"/>
              <a:ext cx="861364" cy="1789956"/>
            </a:xfrm>
            <a:prstGeom prst="rect">
              <a:avLst/>
            </a:prstGeom>
            <a:gradFill>
              <a:gsLst>
                <a:gs pos="0">
                  <a:srgbClr val="006666"/>
                </a:gs>
                <a:gs pos="100000">
                  <a:srgbClr val="009999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3AAD274C-B5DC-434D-AA59-F13A50589D13}"/>
                </a:ext>
              </a:extLst>
            </p:cNvPr>
            <p:cNvSpPr/>
            <p:nvPr/>
          </p:nvSpPr>
          <p:spPr>
            <a:xfrm>
              <a:off x="10359646" y="3568431"/>
              <a:ext cx="861364" cy="1604381"/>
            </a:xfrm>
            <a:prstGeom prst="rect">
              <a:avLst/>
            </a:prstGeom>
            <a:gradFill>
              <a:gsLst>
                <a:gs pos="0">
                  <a:srgbClr val="006666"/>
                </a:gs>
                <a:gs pos="100000">
                  <a:srgbClr val="009999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A2156DF4-22ED-4716-82B6-90AE50433E3B}"/>
                </a:ext>
              </a:extLst>
            </p:cNvPr>
            <p:cNvCxnSpPr/>
            <p:nvPr/>
          </p:nvCxnSpPr>
          <p:spPr>
            <a:xfrm flipV="1">
              <a:off x="7307751" y="1253924"/>
              <a:ext cx="0" cy="4010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66459377-07B6-49F5-9708-E67AAFA42BF9}"/>
                </a:ext>
              </a:extLst>
            </p:cNvPr>
            <p:cNvCxnSpPr/>
            <p:nvPr/>
          </p:nvCxnSpPr>
          <p:spPr>
            <a:xfrm>
              <a:off x="7307751" y="1253924"/>
              <a:ext cx="1013694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878E3787-8DC4-47A5-86AE-56D8B35C0EE8}"/>
                </a:ext>
              </a:extLst>
            </p:cNvPr>
            <p:cNvCxnSpPr/>
            <p:nvPr/>
          </p:nvCxnSpPr>
          <p:spPr>
            <a:xfrm>
              <a:off x="8321444" y="1253924"/>
              <a:ext cx="0" cy="128218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3605E177-6B18-4812-BF3C-C4581F45BD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98515" y="2359668"/>
              <a:ext cx="0" cy="26192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D2AF620B-BC5F-43CF-86AC-24726BED2502}"/>
                </a:ext>
              </a:extLst>
            </p:cNvPr>
            <p:cNvCxnSpPr/>
            <p:nvPr/>
          </p:nvCxnSpPr>
          <p:spPr>
            <a:xfrm>
              <a:off x="9798515" y="2359667"/>
              <a:ext cx="1013694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1AE5F6A7-7AD4-48FD-A082-BADD0F3A7554}"/>
                </a:ext>
              </a:extLst>
            </p:cNvPr>
            <p:cNvCxnSpPr>
              <a:cxnSpLocks/>
            </p:cNvCxnSpPr>
            <p:nvPr/>
          </p:nvCxnSpPr>
          <p:spPr>
            <a:xfrm>
              <a:off x="10812209" y="2359667"/>
              <a:ext cx="0" cy="478907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D787366D-4E33-4F3D-91F9-E7A11CF58E39}"/>
                </a:ext>
              </a:extLst>
            </p:cNvPr>
            <p:cNvCxnSpPr>
              <a:cxnSpLocks/>
            </p:cNvCxnSpPr>
            <p:nvPr/>
          </p:nvCxnSpPr>
          <p:spPr>
            <a:xfrm>
              <a:off x="6367482" y="5166232"/>
              <a:ext cx="5124951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81A90285-2563-4910-B6FD-48A42B68C723}"/>
                </a:ext>
              </a:extLst>
            </p:cNvPr>
            <p:cNvCxnSpPr/>
            <p:nvPr/>
          </p:nvCxnSpPr>
          <p:spPr>
            <a:xfrm>
              <a:off x="6367482" y="1655018"/>
              <a:ext cx="177533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96D8ADBC-9E49-4DCE-8841-38FF24CD08BA}"/>
                </a:ext>
              </a:extLst>
            </p:cNvPr>
            <p:cNvSpPr txBox="1"/>
            <p:nvPr/>
          </p:nvSpPr>
          <p:spPr>
            <a:xfrm>
              <a:off x="5874329" y="4994806"/>
              <a:ext cx="451034" cy="329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BC6A3A43-BE84-45DB-A77F-6FD35AC9020C}"/>
                </a:ext>
              </a:extLst>
            </p:cNvPr>
            <p:cNvSpPr txBox="1"/>
            <p:nvPr/>
          </p:nvSpPr>
          <p:spPr>
            <a:xfrm>
              <a:off x="5874329" y="4294836"/>
              <a:ext cx="451034" cy="329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0.6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EBC92608-20C0-44A4-ADCC-3DCF52E2B33E}"/>
                </a:ext>
              </a:extLst>
            </p:cNvPr>
            <p:cNvSpPr txBox="1"/>
            <p:nvPr/>
          </p:nvSpPr>
          <p:spPr>
            <a:xfrm>
              <a:off x="5874329" y="3594867"/>
              <a:ext cx="451034" cy="329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0.7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422A9C24-1DA4-4CD9-BAAC-5B016BD449A5}"/>
                </a:ext>
              </a:extLst>
            </p:cNvPr>
            <p:cNvSpPr txBox="1"/>
            <p:nvPr/>
          </p:nvSpPr>
          <p:spPr>
            <a:xfrm>
              <a:off x="5874329" y="2894896"/>
              <a:ext cx="451034" cy="329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0.8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CC5E4845-A9F0-4291-9D03-A26BA9397E15}"/>
                </a:ext>
              </a:extLst>
            </p:cNvPr>
            <p:cNvSpPr txBox="1"/>
            <p:nvPr/>
          </p:nvSpPr>
          <p:spPr>
            <a:xfrm>
              <a:off x="5874329" y="2194927"/>
              <a:ext cx="451034" cy="329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0.9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5704753E-10A7-4D9D-92A3-E9FA25579C00}"/>
                </a:ext>
              </a:extLst>
            </p:cNvPr>
            <p:cNvSpPr txBox="1"/>
            <p:nvPr/>
          </p:nvSpPr>
          <p:spPr>
            <a:xfrm>
              <a:off x="5874329" y="1478474"/>
              <a:ext cx="451034" cy="329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1.0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D5F2528F-6E97-4F22-BF10-58C7165EE129}"/>
                </a:ext>
              </a:extLst>
            </p:cNvPr>
            <p:cNvSpPr txBox="1"/>
            <p:nvPr/>
          </p:nvSpPr>
          <p:spPr>
            <a:xfrm>
              <a:off x="7319440" y="866396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>
                  <a:latin typeface="Arial" panose="020B0604020202020204" pitchFamily="34" charset="0"/>
                  <a:cs typeface="Arial" panose="020B0604020202020204" pitchFamily="34" charset="0"/>
                </a:rPr>
                <a:t>p&lt;0.05</a:t>
              </a:r>
              <a:endPara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A8CF6B09-36F8-4AE7-873B-9893E185593D}"/>
                </a:ext>
              </a:extLst>
            </p:cNvPr>
            <p:cNvSpPr txBox="1"/>
            <p:nvPr/>
          </p:nvSpPr>
          <p:spPr>
            <a:xfrm>
              <a:off x="9735230" y="1976466"/>
              <a:ext cx="1195123" cy="329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有意差なし</a:t>
              </a: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5A42440A-A9D5-4B37-93E3-6FD4152114D5}"/>
                </a:ext>
              </a:extLst>
            </p:cNvPr>
            <p:cNvSpPr txBox="1"/>
            <p:nvPr/>
          </p:nvSpPr>
          <p:spPr>
            <a:xfrm>
              <a:off x="6892326" y="5201196"/>
              <a:ext cx="745807" cy="329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減塩 </a:t>
              </a:r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前</a:t>
              </a: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F1BC3CF-9C68-44FD-9821-9A59ECBBD72A}"/>
                </a:ext>
              </a:extLst>
            </p:cNvPr>
            <p:cNvSpPr txBox="1"/>
            <p:nvPr/>
          </p:nvSpPr>
          <p:spPr>
            <a:xfrm>
              <a:off x="7896316" y="5201196"/>
              <a:ext cx="745807" cy="329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減塩 </a:t>
              </a:r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後</a:t>
              </a: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D689F08B-9A44-4F87-A5AB-4CD8A4F3D02B}"/>
                </a:ext>
              </a:extLst>
            </p:cNvPr>
            <p:cNvSpPr txBox="1"/>
            <p:nvPr/>
          </p:nvSpPr>
          <p:spPr>
            <a:xfrm>
              <a:off x="9399477" y="5201196"/>
              <a:ext cx="745807" cy="329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減塩 </a:t>
              </a:r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前</a:t>
              </a:r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2B6CCFB4-BA29-4926-AE2D-BF9FC8CB4690}"/>
                </a:ext>
              </a:extLst>
            </p:cNvPr>
            <p:cNvSpPr txBox="1"/>
            <p:nvPr/>
          </p:nvSpPr>
          <p:spPr>
            <a:xfrm>
              <a:off x="10403466" y="5201196"/>
              <a:ext cx="745807" cy="329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減塩 </a:t>
              </a:r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後</a:t>
              </a: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3B083FC2-47D8-42D6-B422-BB1D47E849F8}"/>
                </a:ext>
              </a:extLst>
            </p:cNvPr>
            <p:cNvSpPr txBox="1"/>
            <p:nvPr/>
          </p:nvSpPr>
          <p:spPr>
            <a:xfrm>
              <a:off x="7178120" y="5535628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solidFill>
                    <a:srgbClr val="FF99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認知閾値</a:t>
              </a: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353666DF-1CDA-4612-A62D-2D572A746869}"/>
                </a:ext>
              </a:extLst>
            </p:cNvPr>
            <p:cNvSpPr txBox="1"/>
            <p:nvPr/>
          </p:nvSpPr>
          <p:spPr>
            <a:xfrm>
              <a:off x="9692388" y="5535628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solidFill>
                    <a:srgbClr val="0066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検知閾値</a:t>
              </a: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EC31197-A26C-4F8E-881D-B381B9FC8904}"/>
              </a:ext>
            </a:extLst>
          </p:cNvPr>
          <p:cNvSpPr txBox="1"/>
          <p:nvPr/>
        </p:nvSpPr>
        <p:spPr>
          <a:xfrm>
            <a:off x="2991571" y="5716792"/>
            <a:ext cx="6208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週間の減塩により、味覚の閾値が低下する</a:t>
            </a:r>
            <a:endParaRPr kumimoji="1" lang="en-US" altLang="ja-JP" sz="2400" b="1" dirty="0"/>
          </a:p>
          <a:p>
            <a:pPr algn="ctr"/>
            <a:r>
              <a:rPr lang="en-US" altLang="ja-JP" sz="1600" b="1" dirty="0"/>
              <a:t>(</a:t>
            </a:r>
            <a:r>
              <a:rPr lang="en-US" altLang="ja-JP" sz="1600" b="1" dirty="0" err="1"/>
              <a:t>Kusaba</a:t>
            </a:r>
            <a:r>
              <a:rPr lang="en-US" altLang="ja-JP" sz="1600" b="1" dirty="0"/>
              <a:t> et al., 2009)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3957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84</Words>
  <Application>Microsoft Office PowerPoint</Application>
  <PresentationFormat>ワイド画面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 2</vt:lpstr>
      <vt:lpstr>Office テーマ</vt:lpstr>
      <vt:lpstr>HDOfficeLightV0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啓</dc:creator>
  <cp:lastModifiedBy>小林 啓</cp:lastModifiedBy>
  <cp:revision>5</cp:revision>
  <dcterms:created xsi:type="dcterms:W3CDTF">2021-10-26T21:29:05Z</dcterms:created>
  <dcterms:modified xsi:type="dcterms:W3CDTF">2022-10-02T02:50:41Z</dcterms:modified>
</cp:coreProperties>
</file>