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56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DD"/>
    <a:srgbClr val="FFDCCD"/>
    <a:srgbClr val="BD0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7EC5E-C87A-7CF5-AD60-7EBA93C0E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CEC88F-F282-1486-4F96-157EB14A0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8DD20B-AEC1-95BC-1BD4-623CD6D1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CE4951-5DBC-E93F-0E61-BA854CDA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EB915-73C6-19F1-205E-8B4F0E20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09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C47B88-298C-AA52-93E1-4391C7CD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738430-7795-9034-DDC5-C88134531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9F3B37-6A01-AAAA-FE8C-2AF38CA3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A1A5D5-63B1-E51C-C023-082A83A1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1C3DD2-425F-77AD-3459-53EE6178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5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951505-E1DD-2228-30BE-7AE3D074F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53A342-138C-FD68-C165-1CEE70E19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D18B2-57AF-7108-3B25-2E8E1684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58642-C8C3-7895-BB4B-EE75EACE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56F44A-FA81-B640-6589-5B0F70BF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29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56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6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71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470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35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22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83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46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AB233-98B6-D93A-0084-221292A2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2A88D1-652C-93D4-9250-18A43D388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7A999F-2172-65BF-D4B9-A41445F1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C528A-743D-A035-0941-74C89FAA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B33371-AFCA-45F9-6309-1CEC15B3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58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0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679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67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2B9F65-CA69-15D7-D392-B25D55D6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E0ED92-A1A1-90FC-F08B-A2AD3A168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59674D-3117-E380-0FCB-33255411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D6078F-13BC-67B1-93AA-9CF84AF2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D908E5-EF2D-6159-5C84-A828178F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90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82BE2-46D2-FAB9-827D-363889D6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41F84A-6C99-DEC6-6128-E190D65F4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956190-34F2-1CEE-3AFC-1554E489D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D703AA-EC7E-79F3-4057-9FE39B47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C5A8D3-37F2-2AD2-3BC2-E5CEE70A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3EC1E8-1EDE-2B70-44C6-F5DE423C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7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842E4-2B3D-AC03-596D-4AB89051D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B0F642-E99C-AB3C-CFC5-8E4170C14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EB7991-300A-117F-7CF0-57C045BBF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4DB4D6C-B113-ED74-F3BF-A9C439CED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289CAA-6BCD-DA15-E339-BAABAA4CF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F83363-0045-38DC-F7E4-A237F8E5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0EFD0A-AAD5-8AA0-ADF4-1FD8756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0EE8B8-CA9F-0655-16DF-96448170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19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9CC0F-E8E1-CE2B-86D4-CB609037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AE4D5F-7806-EE68-FA4C-8A049A26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40F0C2-6878-9831-5C2E-25E459F8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FE685A-3DDD-5D43-0D89-790F760F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E52E15-A306-238F-BB55-D05FE5C4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9A2074-C750-9B6E-6428-DAD861D2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4A5B6C-9167-4F09-9B98-594F5285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6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D02250-4C52-4CFF-DBCF-3FCE449A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8F814E-E4D4-C474-DCFB-5A66582A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64BB99-B00C-5B90-6DB4-80F7C2093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2D25F4-5455-1408-31B8-96F7FDFAD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767944-84F5-F676-8E8B-236D0F188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F1A912-0B54-58D0-2658-269227A6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57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A3CFE-82A2-7855-4CCA-3072F829C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D721E2-1C91-0FA6-6880-C0998A11D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2A0857-798A-EDAC-20DC-232BB697D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C42DB9-9A28-C083-6156-DCFB2BED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BF6D6B-14F7-E594-65FE-1F91CC71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4DD34E-A31D-6619-8AC4-7DA44312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2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A8E4EA-6436-0104-38B8-397DDC91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CF076A-CB76-1948-1D44-247354E75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D244E0-5624-5DD8-E361-2A22A1872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A707-9EC3-4D61-9DDD-8FDE3CBC8F04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60CE21-08A4-464E-BDB4-FEE59CB14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927755-449B-57D9-3F97-160C00C9F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3011-AA8F-4B43-857B-CB0C75652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4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1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757075" y="3014107"/>
            <a:ext cx="4677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5 </a:t>
            </a: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図で説明する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EADBED2-8EDF-408B-B7C0-1CC63AA7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ペースメーカーの種類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DEA464E-08BC-A9CF-5745-7AB11FD91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7" y="1825625"/>
            <a:ext cx="1123473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AAI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ペースメーカー：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心房に</a:t>
            </a: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本リード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が入る。洞不全症候群でかつ、刺激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　　　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伝導系に異常のない患者が対象。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VVI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ペースメーカー：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心室に</a:t>
            </a: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本リード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が入る。徐脈がまれにしか発生しない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　　　      場合や、心房細動に合併した徐脈（房室ブロック）に適応。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VDD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ペースメーカー：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心室に１本リード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が入る。心室と心房の活動を感知する。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　　　       洞結節の機能が正常な房室ブロックの患者が適応。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DDD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ペースメーカー：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心房と心室にそれぞれリード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が入る。ほとんどすべての</a:t>
            </a: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　　　       徐脈に対応できるが、リードを２本入れる必要がある。</a:t>
            </a:r>
          </a:p>
          <a:p>
            <a:pPr marL="0" indent="0">
              <a:buNone/>
            </a:pP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31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1C02E15-6B67-FBD3-962D-073C7CFEABC9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FFE8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45C51C2-8AC5-7E31-03C5-FB4F3D0AA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36" y="1325544"/>
            <a:ext cx="1511458" cy="203678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F150F9-05A8-6147-65B8-116064D9C2EF}"/>
              </a:ext>
            </a:extLst>
          </p:cNvPr>
          <p:cNvSpPr txBox="1"/>
          <p:nvPr/>
        </p:nvSpPr>
        <p:spPr>
          <a:xfrm>
            <a:off x="3162300" y="1495425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rgbClr val="BD0D1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AAI</a:t>
            </a:r>
            <a:endParaRPr kumimoji="1" lang="ja-JP" altLang="en-US" dirty="0">
              <a:solidFill>
                <a:srgbClr val="BD0D1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5C3E698-9236-4909-A408-3C033C058C19}"/>
              </a:ext>
            </a:extLst>
          </p:cNvPr>
          <p:cNvCxnSpPr/>
          <p:nvPr/>
        </p:nvCxnSpPr>
        <p:spPr>
          <a:xfrm flipH="1">
            <a:off x="3267075" y="2076450"/>
            <a:ext cx="2095500" cy="0"/>
          </a:xfrm>
          <a:prstGeom prst="line">
            <a:avLst/>
          </a:prstGeom>
          <a:ln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2390D4-32B1-27F9-9E1E-E924526AD55F}"/>
              </a:ext>
            </a:extLst>
          </p:cNvPr>
          <p:cNvSpPr txBox="1"/>
          <p:nvPr/>
        </p:nvSpPr>
        <p:spPr>
          <a:xfrm>
            <a:off x="3162300" y="2230419"/>
            <a:ext cx="2339102" cy="356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心房に一本リードが入る。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FA8F69-AE19-64BF-4910-D34624F1F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2481" y="1339615"/>
            <a:ext cx="1511458" cy="203678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E3B19C-C921-D19D-0F85-061D0484E8DE}"/>
              </a:ext>
            </a:extLst>
          </p:cNvPr>
          <p:cNvSpPr txBox="1"/>
          <p:nvPr/>
        </p:nvSpPr>
        <p:spPr>
          <a:xfrm>
            <a:off x="8600645" y="1509496"/>
            <a:ext cx="91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rgbClr val="BD0D1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VVI</a:t>
            </a:r>
            <a:endParaRPr kumimoji="1" lang="ja-JP" altLang="en-US" dirty="0">
              <a:solidFill>
                <a:srgbClr val="BD0D1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D10992B-BD66-9B73-00B4-BBF84A96D56A}"/>
              </a:ext>
            </a:extLst>
          </p:cNvPr>
          <p:cNvCxnSpPr/>
          <p:nvPr/>
        </p:nvCxnSpPr>
        <p:spPr>
          <a:xfrm flipH="1">
            <a:off x="8705420" y="2090521"/>
            <a:ext cx="2095500" cy="0"/>
          </a:xfrm>
          <a:prstGeom prst="line">
            <a:avLst/>
          </a:prstGeom>
          <a:ln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130D942-C6E2-4CF1-5129-C8EC08E27BB9}"/>
              </a:ext>
            </a:extLst>
          </p:cNvPr>
          <p:cNvSpPr txBox="1"/>
          <p:nvPr/>
        </p:nvSpPr>
        <p:spPr>
          <a:xfrm>
            <a:off x="8600645" y="2244490"/>
            <a:ext cx="2339102" cy="356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心室に一本リードが入る。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6C8F3720-837B-2F34-F5D3-2A3C0A3216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4136" y="4148419"/>
            <a:ext cx="1511458" cy="203678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BDDE159-531C-0011-8697-C328BAFE91EA}"/>
              </a:ext>
            </a:extLst>
          </p:cNvPr>
          <p:cNvSpPr txBox="1"/>
          <p:nvPr/>
        </p:nvSpPr>
        <p:spPr>
          <a:xfrm>
            <a:off x="3162300" y="4318300"/>
            <a:ext cx="1144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rgbClr val="BD0D1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VDD</a:t>
            </a:r>
            <a:endParaRPr kumimoji="1" lang="ja-JP" altLang="en-US" dirty="0">
              <a:solidFill>
                <a:srgbClr val="BD0D1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E1638A2-0DFC-3F8E-F596-C392B6A01797}"/>
              </a:ext>
            </a:extLst>
          </p:cNvPr>
          <p:cNvCxnSpPr/>
          <p:nvPr/>
        </p:nvCxnSpPr>
        <p:spPr>
          <a:xfrm flipH="1">
            <a:off x="3267075" y="4899325"/>
            <a:ext cx="2095500" cy="0"/>
          </a:xfrm>
          <a:prstGeom prst="line">
            <a:avLst/>
          </a:prstGeom>
          <a:ln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F116FD-D6F3-5F7F-1417-24CE2D46719D}"/>
              </a:ext>
            </a:extLst>
          </p:cNvPr>
          <p:cNvSpPr txBox="1"/>
          <p:nvPr/>
        </p:nvSpPr>
        <p:spPr>
          <a:xfrm>
            <a:off x="3162300" y="5053294"/>
            <a:ext cx="2339102" cy="916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心室と心房に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本リードが</a:t>
            </a:r>
          </a:p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入る。心室と心房の活動を</a:t>
            </a:r>
          </a:p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感知する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034D23E-FEDB-2C8C-D7D4-314FCE0D68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2481" y="4148419"/>
            <a:ext cx="1511457" cy="2036780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664A36C-7899-413F-D5D4-88B08E931C24}"/>
              </a:ext>
            </a:extLst>
          </p:cNvPr>
          <p:cNvSpPr txBox="1"/>
          <p:nvPr/>
        </p:nvSpPr>
        <p:spPr>
          <a:xfrm>
            <a:off x="8600645" y="4318300"/>
            <a:ext cx="118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rgbClr val="BD0D1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DDD</a:t>
            </a:r>
            <a:endParaRPr kumimoji="1" lang="ja-JP" altLang="en-US" dirty="0">
              <a:solidFill>
                <a:srgbClr val="BD0D1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90D9343-9B41-5627-5D9D-836D5660389A}"/>
              </a:ext>
            </a:extLst>
          </p:cNvPr>
          <p:cNvCxnSpPr/>
          <p:nvPr/>
        </p:nvCxnSpPr>
        <p:spPr>
          <a:xfrm flipH="1">
            <a:off x="8705420" y="4899325"/>
            <a:ext cx="2095500" cy="0"/>
          </a:xfrm>
          <a:prstGeom prst="line">
            <a:avLst/>
          </a:prstGeom>
          <a:ln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6FD6CC5-2189-9775-7A71-B436B8D6E75B}"/>
              </a:ext>
            </a:extLst>
          </p:cNvPr>
          <p:cNvSpPr txBox="1"/>
          <p:nvPr/>
        </p:nvSpPr>
        <p:spPr>
          <a:xfrm>
            <a:off x="8600645" y="5053294"/>
            <a:ext cx="2159566" cy="636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心房と心室のそれぞれに</a:t>
            </a:r>
          </a:p>
          <a:p>
            <a:pPr>
              <a:lnSpc>
                <a:spcPct val="130000"/>
              </a:lnSpc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リードが入る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9D6FE82-07D2-5F6A-4087-A9429D1A850A}"/>
              </a:ext>
            </a:extLst>
          </p:cNvPr>
          <p:cNvSpPr txBox="1"/>
          <p:nvPr/>
        </p:nvSpPr>
        <p:spPr>
          <a:xfrm>
            <a:off x="247650" y="221507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BD0D1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ペースメーカーの種類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E13EBCD-D573-B019-763C-762425F164F7}"/>
              </a:ext>
            </a:extLst>
          </p:cNvPr>
          <p:cNvCxnSpPr/>
          <p:nvPr/>
        </p:nvCxnSpPr>
        <p:spPr>
          <a:xfrm>
            <a:off x="0" y="809625"/>
            <a:ext cx="12192000" cy="0"/>
          </a:xfrm>
          <a:prstGeom prst="line">
            <a:avLst/>
          </a:prstGeom>
          <a:ln w="9525"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47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1C02E15-6B67-FBD3-962D-073C7CFEABC9}"/>
              </a:ext>
            </a:extLst>
          </p:cNvPr>
          <p:cNvSpPr/>
          <p:nvPr/>
        </p:nvSpPr>
        <p:spPr>
          <a:xfrm>
            <a:off x="0" y="0"/>
            <a:ext cx="12192000" cy="809625"/>
          </a:xfrm>
          <a:prstGeom prst="rect">
            <a:avLst/>
          </a:prstGeom>
          <a:solidFill>
            <a:srgbClr val="FFE8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45C51C2-8AC5-7E31-03C5-FB4F3D0AA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93" y="1614769"/>
            <a:ext cx="3161816" cy="426073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F150F9-05A8-6147-65B8-116064D9C2EF}"/>
              </a:ext>
            </a:extLst>
          </p:cNvPr>
          <p:cNvSpPr txBox="1"/>
          <p:nvPr/>
        </p:nvSpPr>
        <p:spPr>
          <a:xfrm>
            <a:off x="6107553" y="2137450"/>
            <a:ext cx="1191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>
                <a:solidFill>
                  <a:srgbClr val="BD0D1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AAI</a:t>
            </a:r>
            <a:endParaRPr kumimoji="1" lang="ja-JP" altLang="en-US" sz="2800" dirty="0">
              <a:solidFill>
                <a:srgbClr val="BD0D1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5C3E698-9236-4909-A408-3C033C058C19}"/>
              </a:ext>
            </a:extLst>
          </p:cNvPr>
          <p:cNvCxnSpPr>
            <a:cxnSpLocks/>
          </p:cNvCxnSpPr>
          <p:nvPr/>
        </p:nvCxnSpPr>
        <p:spPr>
          <a:xfrm flipH="1">
            <a:off x="6107553" y="2990850"/>
            <a:ext cx="4048125" cy="0"/>
          </a:xfrm>
          <a:prstGeom prst="line">
            <a:avLst/>
          </a:prstGeom>
          <a:ln w="19050"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2390D4-32B1-27F9-9E1E-E924526AD55F}"/>
              </a:ext>
            </a:extLst>
          </p:cNvPr>
          <p:cNvSpPr txBox="1"/>
          <p:nvPr/>
        </p:nvSpPr>
        <p:spPr>
          <a:xfrm>
            <a:off x="6107553" y="3224775"/>
            <a:ext cx="4288353" cy="2069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洞不全症候群でかつ、刺劇伝導系に</a:t>
            </a:r>
          </a:p>
          <a:p>
            <a:pPr>
              <a:lnSpc>
                <a:spcPct val="13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異常のない患者が対象</a:t>
            </a:r>
          </a:p>
          <a:p>
            <a:pPr>
              <a:lnSpc>
                <a:spcPct val="1300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最近では心房ペーシングのみの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AAI</a:t>
            </a:r>
          </a:p>
          <a:p>
            <a:pPr>
              <a:lnSpc>
                <a:spcPct val="13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はあまり選択されない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9D6FE82-07D2-5F6A-4087-A9429D1A850A}"/>
              </a:ext>
            </a:extLst>
          </p:cNvPr>
          <p:cNvSpPr txBox="1"/>
          <p:nvPr/>
        </p:nvSpPr>
        <p:spPr>
          <a:xfrm>
            <a:off x="247650" y="221507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BD0D1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ペースメーカーの種類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E13EBCD-D573-B019-763C-762425F164F7}"/>
              </a:ext>
            </a:extLst>
          </p:cNvPr>
          <p:cNvCxnSpPr/>
          <p:nvPr/>
        </p:nvCxnSpPr>
        <p:spPr>
          <a:xfrm>
            <a:off x="0" y="809625"/>
            <a:ext cx="12192000" cy="0"/>
          </a:xfrm>
          <a:prstGeom prst="line">
            <a:avLst/>
          </a:prstGeom>
          <a:ln w="9525">
            <a:solidFill>
              <a:srgbClr val="BD0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1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230</Words>
  <Application>Microsoft Office PowerPoint</Application>
  <PresentationFormat>ワイド画面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Segoe UI Semibold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ペースメーカーの種類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ペースメーカーの種類</dc:title>
  <dc:creator>小林 啓</dc:creator>
  <cp:lastModifiedBy>小林 啓</cp:lastModifiedBy>
  <cp:revision>5</cp:revision>
  <dcterms:created xsi:type="dcterms:W3CDTF">2022-09-27T21:17:20Z</dcterms:created>
  <dcterms:modified xsi:type="dcterms:W3CDTF">2022-09-28T02:29:07Z</dcterms:modified>
</cp:coreProperties>
</file>