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4" r:id="rId2"/>
  </p:sldMasterIdLst>
  <p:sldIdLst>
    <p:sldId id="526" r:id="rId3"/>
    <p:sldId id="334" r:id="rId4"/>
    <p:sldId id="256" r:id="rId5"/>
    <p:sldId id="568" r:id="rId6"/>
    <p:sldId id="528" r:id="rId7"/>
    <p:sldId id="569" r:id="rId8"/>
    <p:sldId id="570" r:id="rId9"/>
    <p:sldId id="571" r:id="rId10"/>
    <p:sldId id="572" r:id="rId11"/>
    <p:sldId id="573" r:id="rId12"/>
    <p:sldId id="574" r:id="rId13"/>
    <p:sldId id="531" r:id="rId14"/>
    <p:sldId id="575" r:id="rId15"/>
    <p:sldId id="564"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E7E7"/>
    <a:srgbClr val="FFCCCC"/>
    <a:srgbClr val="F2B800"/>
    <a:srgbClr val="E6AF00"/>
    <a:srgbClr val="FF7C80"/>
    <a:srgbClr val="FF9999"/>
    <a:srgbClr val="FF66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946" y="173"/>
      </p:cViewPr>
      <p:guideLst>
        <p:guide orient="horz" pos="2183"/>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E1A2DD-E204-6D6A-9EF1-42F925E62AF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BCBF5F4-D351-33A2-26EE-A8D4C353C0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DD10F33-1F90-C0A1-A325-06054491EDBA}"/>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96127297-4962-F016-D138-4C9B769C00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83BC87-82D1-D56B-6D60-DA8B680187E1}"/>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65084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317602-EEFD-F546-F0F7-6BA27CD4E3E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21FD16-5D3F-89C9-9076-3A6EC906840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5583D9-6322-1700-2973-4A9732F0F4E0}"/>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87D05CA8-6FA8-7BFE-4C27-E71692D89E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BD06EE-59E7-6FD1-6F66-6A72E0186D3E}"/>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82141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76A243F-E0B8-C1F1-BEA9-16FBD567841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417A2D-E7A3-4E09-2C61-205511046D1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85D001-E8B7-3DC4-656F-E9E76873FD84}"/>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11730806-92B7-A751-1BA0-3BE9B52254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FAEF6C-1AC0-7868-3F7B-8EBABD79A5BF}"/>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1921692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303726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4171104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2749221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2343601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837006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32007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1397115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259478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94C45C-B33C-F02D-389A-6EAA727E7A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249230-0653-C6C0-C4B0-CF6C34147ED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0160AF-C266-D00D-8A82-66F26D646FE6}"/>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38EA2BD9-319D-9D69-3859-C41A31DA5D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8C2385-AA14-0F34-E122-EEC706EECD5C}"/>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4152551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2783616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38306377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299159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70AE0B-CBB2-9705-C819-387A29F4836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EBF13B-DA52-F125-0505-9988B1B169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FC9800-3E99-23FC-AA96-4F9169CF189A}"/>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FB66AE27-F94E-8350-9C43-E377595ABA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E1B1A1-B312-9377-BC63-2354A904B425}"/>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51857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EB5C5-E4E1-4C68-A745-65EFA87F34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9878A5-9120-DA42-F627-96F2427A26E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C2A807A-4D03-3F76-F0D5-EF07D14260E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FED3A24-08E5-23AA-0CC2-480EDAE59F22}"/>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フッター プレースホルダー 5">
            <a:extLst>
              <a:ext uri="{FF2B5EF4-FFF2-40B4-BE49-F238E27FC236}">
                <a16:creationId xmlns:a16="http://schemas.microsoft.com/office/drawing/2014/main" id="{CCA06F1A-F8D4-9AF1-7A17-203BF24825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70D1B4-37A2-3060-0997-CD3EE792ADE4}"/>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335912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17DDD2-77BF-9811-3D10-8B12F6DB638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AC346A-084A-91D1-77DB-EE996EB41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DED1316-E224-A9F5-E16B-DD8F886E876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4DE503A-E7A4-2FE1-CC76-9C8D853E1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25367E2-C08C-C138-E773-B06D7A1098D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52873A0-B96D-316D-137D-827F86A539BB}"/>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8" name="フッター プレースホルダー 7">
            <a:extLst>
              <a:ext uri="{FF2B5EF4-FFF2-40B4-BE49-F238E27FC236}">
                <a16:creationId xmlns:a16="http://schemas.microsoft.com/office/drawing/2014/main" id="{11552221-824B-0B00-DC7E-38476DA2FB0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6D2DD5-B65B-0652-D419-03FED7FAFB4A}"/>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63279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AE45E-2CD5-42A7-B001-144FF527BEE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056084D-9CDE-2081-0108-A8CD34C7F560}"/>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4" name="フッター プレースホルダー 3">
            <a:extLst>
              <a:ext uri="{FF2B5EF4-FFF2-40B4-BE49-F238E27FC236}">
                <a16:creationId xmlns:a16="http://schemas.microsoft.com/office/drawing/2014/main" id="{C4CF9C9E-BF1A-0262-D2E7-3B6FB06FF55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52AA792-6990-7635-039A-BB786DCE0A83}"/>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182011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66DCB08-B4A9-795B-947F-6642C38C723E}"/>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3" name="フッター プレースホルダー 2">
            <a:extLst>
              <a:ext uri="{FF2B5EF4-FFF2-40B4-BE49-F238E27FC236}">
                <a16:creationId xmlns:a16="http://schemas.microsoft.com/office/drawing/2014/main" id="{6C3DA640-0060-3BF9-9410-0BDB1B21764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DCAD55-C1CF-4883-ADBF-E49567D0109C}"/>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336012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324313-B55E-272B-76C1-24ECA1C03FD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03C5A8-4746-E638-211B-B1870D49EE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5857B11-DF7A-BF3B-E587-912E7F550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E7AF7B-BA84-DEC3-1BC0-139185BFB1D5}"/>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フッター プレースホルダー 5">
            <a:extLst>
              <a:ext uri="{FF2B5EF4-FFF2-40B4-BE49-F238E27FC236}">
                <a16:creationId xmlns:a16="http://schemas.microsoft.com/office/drawing/2014/main" id="{C2EA3FD0-220E-2350-9724-A1D6DF28BF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36F2A87-39EC-5FAA-C374-D55F2A6031E3}"/>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907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2B6D4-EDF0-1A37-AED2-292A8CEEB51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C263454-F7F4-02CD-DD15-735198C354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E6DBA0A-02C1-57F6-319B-581276D64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8808551-861D-383A-BE30-B1818F97644A}"/>
              </a:ext>
            </a:extLst>
          </p:cNvPr>
          <p:cNvSpPr>
            <a:spLocks noGrp="1"/>
          </p:cNvSpPr>
          <p:nvPr>
            <p:ph type="dt" sz="half" idx="10"/>
          </p:nvPr>
        </p:nvSpPr>
        <p:spPr/>
        <p:txBody>
          <a:bodyPr/>
          <a:lstStyle/>
          <a:p>
            <a:fld id="{980757CC-E756-424C-A89E-9AA981B61E11}" type="datetimeFigureOut">
              <a:rPr kumimoji="1" lang="ja-JP" altLang="en-US" smtClean="0"/>
              <a:t>2022/9/18</a:t>
            </a:fld>
            <a:endParaRPr kumimoji="1" lang="ja-JP" altLang="en-US"/>
          </a:p>
        </p:txBody>
      </p:sp>
      <p:sp>
        <p:nvSpPr>
          <p:cNvPr id="6" name="フッター プレースホルダー 5">
            <a:extLst>
              <a:ext uri="{FF2B5EF4-FFF2-40B4-BE49-F238E27FC236}">
                <a16:creationId xmlns:a16="http://schemas.microsoft.com/office/drawing/2014/main" id="{5D527B94-D116-6D5A-9E18-613CF1A1CF9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F2BC50F-5153-C4B2-1DBB-407F9C802B26}"/>
              </a:ext>
            </a:extLst>
          </p:cNvPr>
          <p:cNvSpPr>
            <a:spLocks noGrp="1"/>
          </p:cNvSpPr>
          <p:nvPr>
            <p:ph type="sldNum" sz="quarter" idx="12"/>
          </p:nvPr>
        </p:nvSpPr>
        <p:spPr/>
        <p:txBody>
          <a:body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126180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7754860-0CA7-49FF-58D8-2F8532516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F87980-D6CB-A6AB-BC1F-B4C3B1CA5C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BC3482-8FE8-7F5D-B893-DFDE018EA6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757CC-E756-424C-A89E-9AA981B61E11}" type="datetimeFigureOut">
              <a:rPr kumimoji="1" lang="ja-JP" altLang="en-US" smtClean="0"/>
              <a:t>2022/9/18</a:t>
            </a:fld>
            <a:endParaRPr kumimoji="1" lang="ja-JP" altLang="en-US"/>
          </a:p>
        </p:txBody>
      </p:sp>
      <p:sp>
        <p:nvSpPr>
          <p:cNvPr id="5" name="フッター プレースホルダー 4">
            <a:extLst>
              <a:ext uri="{FF2B5EF4-FFF2-40B4-BE49-F238E27FC236}">
                <a16:creationId xmlns:a16="http://schemas.microsoft.com/office/drawing/2014/main" id="{61803F67-171C-A123-24AF-95937C497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BA8CC7E-B55A-A1E3-2508-520412815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4072678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80757CC-E756-424C-A89E-9AA981B61E11}" type="datetimeFigureOut">
              <a:rPr kumimoji="1" lang="ja-JP" altLang="en-US" smtClean="0"/>
              <a:t>2022/9/18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A00481E-AE24-4392-A3BC-EE93850740BF}" type="slidenum">
              <a:rPr kumimoji="1" lang="ja-JP" altLang="en-US" smtClean="0"/>
              <a:t>‹#›</a:t>
            </a:fld>
            <a:endParaRPr kumimoji="1" lang="ja-JP" altLang="en-US"/>
          </a:p>
        </p:txBody>
      </p:sp>
    </p:spTree>
    <p:extLst>
      <p:ext uri="{BB962C8B-B14F-4D97-AF65-F5344CB8AC3E}">
        <p14:creationId xmlns:p14="http://schemas.microsoft.com/office/powerpoint/2010/main" val="382968845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A9343D6-D701-6F11-59A0-E3E2BCF71DCF}"/>
              </a:ext>
            </a:extLst>
          </p:cNvPr>
          <p:cNvSpPr/>
          <p:nvPr/>
        </p:nvSpPr>
        <p:spPr>
          <a:xfrm>
            <a:off x="3340101" y="829797"/>
            <a:ext cx="5511798" cy="5511798"/>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2E7FD0D-FF37-7062-2C6B-15332569726E}"/>
              </a:ext>
            </a:extLst>
          </p:cNvPr>
          <p:cNvSpPr txBox="1"/>
          <p:nvPr/>
        </p:nvSpPr>
        <p:spPr>
          <a:xfrm>
            <a:off x="4464782" y="2568575"/>
            <a:ext cx="3262432" cy="400110"/>
          </a:xfrm>
          <a:prstGeom prst="rect">
            <a:avLst/>
          </a:prstGeom>
          <a:noFill/>
        </p:spPr>
        <p:txBody>
          <a:bodyPr wrap="none" rtlCol="0">
            <a:spAutoFit/>
          </a:bodyPr>
          <a:lstStyle/>
          <a:p>
            <a:pPr algn="ctr"/>
            <a:r>
              <a:rPr kumimoji="1" lang="ja-JP" altLang="en-US" sz="2000" b="1" dirty="0">
                <a:solidFill>
                  <a:schemeClr val="bg1"/>
                </a:solidFill>
              </a:rPr>
              <a:t>医療者のスライドデザイン</a:t>
            </a:r>
          </a:p>
        </p:txBody>
      </p:sp>
      <p:sp>
        <p:nvSpPr>
          <p:cNvPr id="5" name="テキスト ボックス 4">
            <a:extLst>
              <a:ext uri="{FF2B5EF4-FFF2-40B4-BE49-F238E27FC236}">
                <a16:creationId xmlns:a16="http://schemas.microsoft.com/office/drawing/2014/main" id="{70D01F2A-1A3C-D628-E04D-BCEA07C1B4E4}"/>
              </a:ext>
            </a:extLst>
          </p:cNvPr>
          <p:cNvSpPr txBox="1"/>
          <p:nvPr/>
        </p:nvSpPr>
        <p:spPr>
          <a:xfrm>
            <a:off x="4272425" y="3014107"/>
            <a:ext cx="3647152" cy="923330"/>
          </a:xfrm>
          <a:prstGeom prst="rect">
            <a:avLst/>
          </a:prstGeom>
          <a:noFill/>
        </p:spPr>
        <p:txBody>
          <a:bodyPr wrap="none" rtlCol="0">
            <a:spAutoFit/>
          </a:bodyPr>
          <a:lstStyle/>
          <a:p>
            <a:pPr algn="ctr"/>
            <a:r>
              <a:rPr kumimoji="1" lang="ja-JP" altLang="en-US" sz="5400" b="1" dirty="0">
                <a:solidFill>
                  <a:schemeClr val="bg1"/>
                </a:solidFill>
              </a:rPr>
              <a:t>余白の練習</a:t>
            </a:r>
          </a:p>
        </p:txBody>
      </p:sp>
    </p:spTree>
    <p:extLst>
      <p:ext uri="{BB962C8B-B14F-4D97-AF65-F5344CB8AC3E}">
        <p14:creationId xmlns:p14="http://schemas.microsoft.com/office/powerpoint/2010/main" val="273052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extLst>
              <p:ext uri="{D42A27DB-BD31-4B8C-83A1-F6EECF244321}">
                <p14:modId xmlns:p14="http://schemas.microsoft.com/office/powerpoint/2010/main" val="2136773538"/>
              </p:ext>
            </p:extLst>
          </p:nvPr>
        </p:nvGraphicFramePr>
        <p:xfrm>
          <a:off x="934720" y="968233"/>
          <a:ext cx="4604856" cy="4255587"/>
        </p:xfrm>
        <a:graphic>
          <a:graphicData uri="http://schemas.openxmlformats.org/drawingml/2006/table">
            <a:tbl>
              <a:tblPr firstRow="1" bandRow="1"/>
              <a:tblGrid>
                <a:gridCol w="1978876">
                  <a:extLst>
                    <a:ext uri="{9D8B030D-6E8A-4147-A177-3AD203B41FA5}">
                      <a16:colId xmlns:a16="http://schemas.microsoft.com/office/drawing/2014/main" val="1779186458"/>
                    </a:ext>
                  </a:extLst>
                </a:gridCol>
                <a:gridCol w="2625980">
                  <a:extLst>
                    <a:ext uri="{9D8B030D-6E8A-4147-A177-3AD203B41FA5}">
                      <a16:colId xmlns:a16="http://schemas.microsoft.com/office/drawing/2014/main" val="106492619"/>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bl>
          </a:graphicData>
        </a:graphic>
      </p:graphicFrame>
      <p:sp>
        <p:nvSpPr>
          <p:cNvPr id="2" name="正方形/長方形 1">
            <a:extLst>
              <a:ext uri="{FF2B5EF4-FFF2-40B4-BE49-F238E27FC236}">
                <a16:creationId xmlns:a16="http://schemas.microsoft.com/office/drawing/2014/main" id="{9EBE942A-ADC4-2752-9B5E-66111FAA2F92}"/>
              </a:ext>
            </a:extLst>
          </p:cNvPr>
          <p:cNvSpPr/>
          <p:nvPr/>
        </p:nvSpPr>
        <p:spPr>
          <a:xfrm>
            <a:off x="0" y="5695949"/>
            <a:ext cx="12192000" cy="1162051"/>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79999E-6B5D-5C5C-3B24-D4B840CF2C26}"/>
              </a:ext>
            </a:extLst>
          </p:cNvPr>
          <p:cNvSpPr txBox="1"/>
          <p:nvPr/>
        </p:nvSpPr>
        <p:spPr>
          <a:xfrm>
            <a:off x="2182171" y="6189417"/>
            <a:ext cx="7827785" cy="379591"/>
          </a:xfrm>
          <a:prstGeom prst="rect">
            <a:avLst/>
          </a:prstGeom>
          <a:noFill/>
        </p:spPr>
        <p:txBody>
          <a:bodyPr wrap="none" rtlCol="0">
            <a:spAutoFit/>
          </a:bodyPr>
          <a:lstStyle/>
          <a:p>
            <a:pPr algn="ctr"/>
            <a:r>
              <a:rPr lang="ja-JP" altLang="en-US" sz="2800" b="1" baseline="30000" dirty="0">
                <a:solidFill>
                  <a:schemeClr val="bg1"/>
                </a:solidFill>
                <a:latin typeface="游ゴシック" panose="020B0400000000000000" pitchFamily="50" charset="-128"/>
                <a:ea typeface="游ゴシック" panose="020B0400000000000000" pitchFamily="50" charset="-128"/>
              </a:rPr>
              <a:t>罫線はできるだけ軽くすると数字が際立ち、見た目もすっきりします。</a:t>
            </a:r>
            <a:endParaRPr lang="ja-JP" altLang="en-US" sz="2800" b="1" i="0" u="none" strike="noStrike" baseline="30000" dirty="0">
              <a:solidFill>
                <a:schemeClr val="bg1"/>
              </a:solidFill>
              <a:latin typeface="游ゴシック" panose="020B0400000000000000" pitchFamily="50" charset="-128"/>
              <a:ea typeface="游ゴシック" panose="020B0400000000000000" pitchFamily="50" charset="-128"/>
            </a:endParaRPr>
          </a:p>
        </p:txBody>
      </p:sp>
      <p:graphicFrame>
        <p:nvGraphicFramePr>
          <p:cNvPr id="3" name="表 2">
            <a:extLst>
              <a:ext uri="{FF2B5EF4-FFF2-40B4-BE49-F238E27FC236}">
                <a16:creationId xmlns:a16="http://schemas.microsoft.com/office/drawing/2014/main" id="{97B18B48-19AE-FF17-BE8C-0316FD7E57F3}"/>
              </a:ext>
            </a:extLst>
          </p:cNvPr>
          <p:cNvGraphicFramePr>
            <a:graphicFrameLocks noGrp="1"/>
          </p:cNvGraphicFramePr>
          <p:nvPr>
            <p:extLst>
              <p:ext uri="{D42A27DB-BD31-4B8C-83A1-F6EECF244321}">
                <p14:modId xmlns:p14="http://schemas.microsoft.com/office/powerpoint/2010/main" val="1744976072"/>
              </p:ext>
            </p:extLst>
          </p:nvPr>
        </p:nvGraphicFramePr>
        <p:xfrm>
          <a:off x="6652424" y="968233"/>
          <a:ext cx="4604856" cy="4255587"/>
        </p:xfrm>
        <a:graphic>
          <a:graphicData uri="http://schemas.openxmlformats.org/drawingml/2006/table">
            <a:tbl>
              <a:tblPr firstRow="1" bandRow="1"/>
              <a:tblGrid>
                <a:gridCol w="1978876">
                  <a:extLst>
                    <a:ext uri="{9D8B030D-6E8A-4147-A177-3AD203B41FA5}">
                      <a16:colId xmlns:a16="http://schemas.microsoft.com/office/drawing/2014/main" val="1779186458"/>
                    </a:ext>
                  </a:extLst>
                </a:gridCol>
                <a:gridCol w="2625980">
                  <a:extLst>
                    <a:ext uri="{9D8B030D-6E8A-4147-A177-3AD203B41FA5}">
                      <a16:colId xmlns:a16="http://schemas.microsoft.com/office/drawing/2014/main" val="106492619"/>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bl>
          </a:graphicData>
        </a:graphic>
      </p:graphicFrame>
      <p:sp>
        <p:nvSpPr>
          <p:cNvPr id="5" name="二等辺三角形 4">
            <a:extLst>
              <a:ext uri="{FF2B5EF4-FFF2-40B4-BE49-F238E27FC236}">
                <a16:creationId xmlns:a16="http://schemas.microsoft.com/office/drawing/2014/main" id="{37D8168A-FF3F-B003-FF3D-9EE698727385}"/>
              </a:ext>
            </a:extLst>
          </p:cNvPr>
          <p:cNvSpPr/>
          <p:nvPr/>
        </p:nvSpPr>
        <p:spPr>
          <a:xfrm rot="5400000">
            <a:off x="5965558" y="3085568"/>
            <a:ext cx="368872" cy="31799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498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EBE942A-ADC4-2752-9B5E-66111FAA2F92}"/>
              </a:ext>
            </a:extLst>
          </p:cNvPr>
          <p:cNvSpPr/>
          <p:nvPr/>
        </p:nvSpPr>
        <p:spPr>
          <a:xfrm>
            <a:off x="0" y="5695949"/>
            <a:ext cx="12192000" cy="1162051"/>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79999E-6B5D-5C5C-3B24-D4B840CF2C26}"/>
              </a:ext>
            </a:extLst>
          </p:cNvPr>
          <p:cNvSpPr txBox="1"/>
          <p:nvPr/>
        </p:nvSpPr>
        <p:spPr>
          <a:xfrm>
            <a:off x="1943334" y="6189417"/>
            <a:ext cx="8305479" cy="379591"/>
          </a:xfrm>
          <a:prstGeom prst="rect">
            <a:avLst/>
          </a:prstGeom>
          <a:noFill/>
        </p:spPr>
        <p:txBody>
          <a:bodyPr wrap="none" rtlCol="0">
            <a:spAutoFit/>
          </a:bodyPr>
          <a:lstStyle/>
          <a:p>
            <a:pPr algn="ctr"/>
            <a:r>
              <a:rPr lang="ja-JP" altLang="en-US" sz="2800" b="1" i="0" u="none" strike="noStrike" baseline="30000" dirty="0">
                <a:solidFill>
                  <a:schemeClr val="bg1"/>
                </a:solidFill>
                <a:latin typeface="游ゴシック" panose="020B0400000000000000" pitchFamily="50" charset="-128"/>
                <a:ea typeface="游ゴシック" panose="020B0400000000000000" pitchFamily="50" charset="-128"/>
              </a:rPr>
              <a:t>単位を相対的に小さくするだけでも数字の見え方はだいぶ変わってきます。</a:t>
            </a:r>
          </a:p>
        </p:txBody>
      </p:sp>
      <p:sp>
        <p:nvSpPr>
          <p:cNvPr id="8" name="テキスト ボックス 7">
            <a:extLst>
              <a:ext uri="{FF2B5EF4-FFF2-40B4-BE49-F238E27FC236}">
                <a16:creationId xmlns:a16="http://schemas.microsoft.com/office/drawing/2014/main" id="{A0F89EF0-97EA-1C66-1FCD-24C0F022ACC5}"/>
              </a:ext>
            </a:extLst>
          </p:cNvPr>
          <p:cNvSpPr txBox="1"/>
          <p:nvPr/>
        </p:nvSpPr>
        <p:spPr>
          <a:xfrm>
            <a:off x="2103120" y="2598003"/>
            <a:ext cx="3169920" cy="830997"/>
          </a:xfrm>
          <a:prstGeom prst="rect">
            <a:avLst/>
          </a:prstGeom>
          <a:noFill/>
        </p:spPr>
        <p:txBody>
          <a:bodyPr wrap="square">
            <a:spAutoFit/>
          </a:bodyPr>
          <a:lstStyle/>
          <a:p>
            <a:r>
              <a:rPr kumimoji="1" lang="en-US" altLang="ja-JP" sz="4800" b="1" dirty="0">
                <a:latin typeface="游ゴシック Medium" panose="020B0500000000000000" pitchFamily="50" charset="-128"/>
                <a:ea typeface="游ゴシック Medium" panose="020B0500000000000000" pitchFamily="50" charset="-128"/>
              </a:rPr>
              <a:t>30.1mg/dl</a:t>
            </a:r>
            <a:endParaRPr lang="ja-JP" altLang="en-US" sz="4800" dirty="0"/>
          </a:p>
        </p:txBody>
      </p:sp>
      <p:sp>
        <p:nvSpPr>
          <p:cNvPr id="9" name="二等辺三角形 8">
            <a:extLst>
              <a:ext uri="{FF2B5EF4-FFF2-40B4-BE49-F238E27FC236}">
                <a16:creationId xmlns:a16="http://schemas.microsoft.com/office/drawing/2014/main" id="{94D124F6-4C0B-7AE3-1F1B-DD02B2010A63}"/>
              </a:ext>
            </a:extLst>
          </p:cNvPr>
          <p:cNvSpPr/>
          <p:nvPr/>
        </p:nvSpPr>
        <p:spPr>
          <a:xfrm rot="5400000">
            <a:off x="5911563" y="2854505"/>
            <a:ext cx="368872" cy="31799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2EC21E3C-F3F3-7A70-68B5-AECC9635555E}"/>
              </a:ext>
            </a:extLst>
          </p:cNvPr>
          <p:cNvSpPr txBox="1"/>
          <p:nvPr/>
        </p:nvSpPr>
        <p:spPr>
          <a:xfrm>
            <a:off x="6918960" y="2598002"/>
            <a:ext cx="3169920" cy="830997"/>
          </a:xfrm>
          <a:prstGeom prst="rect">
            <a:avLst/>
          </a:prstGeom>
          <a:noFill/>
        </p:spPr>
        <p:txBody>
          <a:bodyPr wrap="square">
            <a:spAutoFit/>
          </a:bodyPr>
          <a:lstStyle/>
          <a:p>
            <a:r>
              <a:rPr kumimoji="1" lang="en-US" altLang="ja-JP" sz="4800" b="1" dirty="0">
                <a:latin typeface="游ゴシック Medium" panose="020B0500000000000000" pitchFamily="50" charset="-128"/>
                <a:ea typeface="游ゴシック Medium" panose="020B0500000000000000" pitchFamily="50" charset="-128"/>
              </a:rPr>
              <a:t>30.1</a:t>
            </a:r>
            <a:r>
              <a:rPr kumimoji="1" lang="en-US" altLang="ja-JP" sz="2800" b="1" dirty="0">
                <a:latin typeface="游ゴシック Medium" panose="020B0500000000000000" pitchFamily="50" charset="-128"/>
                <a:ea typeface="游ゴシック Medium" panose="020B0500000000000000" pitchFamily="50" charset="-128"/>
              </a:rPr>
              <a:t> mg/dl</a:t>
            </a:r>
            <a:endParaRPr lang="ja-JP" altLang="en-US" sz="4800" dirty="0"/>
          </a:p>
        </p:txBody>
      </p:sp>
    </p:spTree>
    <p:extLst>
      <p:ext uri="{BB962C8B-B14F-4D97-AF65-F5344CB8AC3E}">
        <p14:creationId xmlns:p14="http://schemas.microsoft.com/office/powerpoint/2010/main" val="369560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B800"/>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BC97A32-180A-FBD6-A26C-BDE2C58D9EC2}"/>
              </a:ext>
            </a:extLst>
          </p:cNvPr>
          <p:cNvSpPr txBox="1"/>
          <p:nvPr/>
        </p:nvSpPr>
        <p:spPr>
          <a:xfrm>
            <a:off x="3541460" y="2950607"/>
            <a:ext cx="5109091" cy="830997"/>
          </a:xfrm>
          <a:prstGeom prst="rect">
            <a:avLst/>
          </a:prstGeom>
          <a:noFill/>
        </p:spPr>
        <p:txBody>
          <a:bodyPr wrap="none" rtlCol="0">
            <a:spAutoFit/>
          </a:bodyPr>
          <a:lstStyle/>
          <a:p>
            <a:pPr algn="ctr"/>
            <a:r>
              <a:rPr kumimoji="1" lang="ja-JP" altLang="en-US" sz="4800" b="1" dirty="0">
                <a:solidFill>
                  <a:schemeClr val="bg1"/>
                </a:solidFill>
              </a:rPr>
              <a:t>デザインの参考例</a:t>
            </a:r>
          </a:p>
        </p:txBody>
      </p:sp>
      <p:sp>
        <p:nvSpPr>
          <p:cNvPr id="4" name="テキスト ボックス 3">
            <a:extLst>
              <a:ext uri="{FF2B5EF4-FFF2-40B4-BE49-F238E27FC236}">
                <a16:creationId xmlns:a16="http://schemas.microsoft.com/office/drawing/2014/main" id="{7FA20DE2-8962-8543-7CB3-4BFC419A1F12}"/>
              </a:ext>
            </a:extLst>
          </p:cNvPr>
          <p:cNvSpPr txBox="1"/>
          <p:nvPr/>
        </p:nvSpPr>
        <p:spPr>
          <a:xfrm>
            <a:off x="4464795" y="4008192"/>
            <a:ext cx="3262433" cy="338554"/>
          </a:xfrm>
          <a:prstGeom prst="rect">
            <a:avLst/>
          </a:prstGeom>
          <a:noFill/>
        </p:spPr>
        <p:txBody>
          <a:bodyPr wrap="none" rtlCol="0">
            <a:spAutoFit/>
          </a:bodyPr>
          <a:lstStyle/>
          <a:p>
            <a:pPr algn="ctr"/>
            <a:r>
              <a:rPr lang="ja-JP" altLang="en-US" sz="2400" b="1" i="0" u="none" strike="noStrike" baseline="30000" dirty="0">
                <a:solidFill>
                  <a:schemeClr val="bg1"/>
                </a:solidFill>
                <a:latin typeface="游ゴシック" panose="020B0400000000000000" pitchFamily="50" charset="-128"/>
                <a:ea typeface="游ゴシック" panose="020B0400000000000000" pitchFamily="50" charset="-128"/>
              </a:rPr>
              <a:t>これが唯一の正解ではありません</a:t>
            </a:r>
          </a:p>
        </p:txBody>
      </p:sp>
    </p:spTree>
    <p:extLst>
      <p:ext uri="{BB962C8B-B14F-4D97-AF65-F5344CB8AC3E}">
        <p14:creationId xmlns:p14="http://schemas.microsoft.com/office/powerpoint/2010/main" val="191190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extLst>
              <p:ext uri="{D42A27DB-BD31-4B8C-83A1-F6EECF244321}">
                <p14:modId xmlns:p14="http://schemas.microsoft.com/office/powerpoint/2010/main" val="1335201289"/>
              </p:ext>
            </p:extLst>
          </p:nvPr>
        </p:nvGraphicFramePr>
        <p:xfrm>
          <a:off x="2265680" y="650240"/>
          <a:ext cx="7620000" cy="5699760"/>
        </p:xfrm>
        <a:graphic>
          <a:graphicData uri="http://schemas.openxmlformats.org/drawingml/2006/table">
            <a:tbl>
              <a:tblPr firstRow="1" bandRow="1"/>
              <a:tblGrid>
                <a:gridCol w="1412240">
                  <a:extLst>
                    <a:ext uri="{9D8B030D-6E8A-4147-A177-3AD203B41FA5}">
                      <a16:colId xmlns:a16="http://schemas.microsoft.com/office/drawing/2014/main" val="1779186458"/>
                    </a:ext>
                  </a:extLst>
                </a:gridCol>
                <a:gridCol w="2397760">
                  <a:extLst>
                    <a:ext uri="{9D8B030D-6E8A-4147-A177-3AD203B41FA5}">
                      <a16:colId xmlns:a16="http://schemas.microsoft.com/office/drawing/2014/main" val="106492619"/>
                    </a:ext>
                  </a:extLst>
                </a:gridCol>
                <a:gridCol w="1351280">
                  <a:extLst>
                    <a:ext uri="{9D8B030D-6E8A-4147-A177-3AD203B41FA5}">
                      <a16:colId xmlns:a16="http://schemas.microsoft.com/office/drawing/2014/main" val="3538193896"/>
                    </a:ext>
                  </a:extLst>
                </a:gridCol>
                <a:gridCol w="2458720">
                  <a:extLst>
                    <a:ext uri="{9D8B030D-6E8A-4147-A177-3AD203B41FA5}">
                      <a16:colId xmlns:a16="http://schemas.microsoft.com/office/drawing/2014/main" val="484302980"/>
                    </a:ext>
                  </a:extLst>
                </a:gridCol>
              </a:tblGrid>
              <a:tr h="474980">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1600" b="0" dirty="0">
                          <a:solidFill>
                            <a:schemeClr val="tx1"/>
                          </a:solidFill>
                          <a:latin typeface="游ゴシック Medium" panose="020B0500000000000000" pitchFamily="50" charset="-128"/>
                          <a:ea typeface="游ゴシック Medium" panose="020B0500000000000000" pitchFamily="50" charset="-128"/>
                        </a:rPr>
                        <a:t>  血液生化学</a:t>
                      </a:r>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LDL-C</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58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T-</a:t>
                      </a:r>
                      <a:r>
                        <a:rPr kumimoji="1" lang="en-US" altLang="ja-JP" sz="18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bil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0.6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HDL-C</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67.3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AST</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20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IU/l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TG</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197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ALP</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754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IU/l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  BS</a:t>
                      </a:r>
                      <a:endParaRPr kumimoji="1" lang="ja-JP" altLang="en-US"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299 </a:t>
                      </a:r>
                      <a:r>
                        <a:rPr kumimoji="1" lang="en-US" altLang="ja-JP" sz="14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extLst>
                  <a:ext uri="{0D108BD9-81ED-4DB2-BD59-A6C34878D82A}">
                    <a16:rowId xmlns:a16="http://schemas.microsoft.com/office/drawing/2014/main" val="1222624179"/>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AMY</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45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IU/l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  HbA1c</a:t>
                      </a:r>
                      <a:endParaRPr kumimoji="1" lang="ja-JP" altLang="en-US"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9.5 </a:t>
                      </a:r>
                      <a:r>
                        <a:rPr kumimoji="1" lang="en-US" altLang="ja-JP" sz="14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a:t>
                      </a:r>
                      <a:endParaRPr kumimoji="1" lang="ja-JP" altLang="en-US" sz="2000" b="1" i="0"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extLst>
                  <a:ext uri="{0D108BD9-81ED-4DB2-BD59-A6C34878D82A}">
                    <a16:rowId xmlns:a16="http://schemas.microsoft.com/office/drawing/2014/main" val="2204038434"/>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  BUN</a:t>
                      </a:r>
                      <a:endParaRPr kumimoji="1" lang="ja-JP" altLang="en-US"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30.1 </a:t>
                      </a:r>
                      <a:r>
                        <a:rPr kumimoji="1" lang="en-US" altLang="ja-JP" sz="14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  Cre</a:t>
                      </a:r>
                      <a:endParaRPr kumimoji="1" lang="ja-JP" altLang="en-US"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1.34 </a:t>
                      </a:r>
                      <a:r>
                        <a:rPr kumimoji="1" lang="en-US" altLang="ja-JP" sz="14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rPr>
                        <a:t>mg/dl</a:t>
                      </a:r>
                      <a:endParaRPr kumimoji="1" lang="ja-JP" altLang="en-US" sz="2000" b="1" dirty="0">
                        <a:solidFill>
                          <a:srgbClr val="FF5050"/>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solidFill>
                      <a:srgbClr val="FFE7E7"/>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ja-JP" altLang="en-US" sz="1600" b="0" dirty="0">
                          <a:solidFill>
                            <a:schemeClr val="tx1"/>
                          </a:solidFill>
                          <a:latin typeface="游ゴシック Medium" panose="020B0500000000000000" pitchFamily="50" charset="-128"/>
                          <a:ea typeface="游ゴシック Medium" panose="020B0500000000000000" pitchFamily="50" charset="-128"/>
                        </a:rPr>
                        <a:t>  末梢血</a:t>
                      </a:r>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258545883"/>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Na</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131.9 </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mEq</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WBC</a:t>
                      </a:r>
                      <a:endParaRPr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3,500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μl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K</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5.5 </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mEq</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RBC</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460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×10</a:t>
                      </a:r>
                      <a:r>
                        <a:rPr kumimoji="1" lang="en-US" altLang="ja-JP" sz="1200" b="0" baseline="3000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4</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μl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Cl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96.1 </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mEq</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t>
                      </a:r>
                      <a:r>
                        <a:rPr kumimoji="1" lang="en-US" altLang="ja-JP" sz="18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Ht</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39.0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047188"/>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TP</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7.7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g/dl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t>
                      </a:r>
                      <a:r>
                        <a:rPr kumimoji="1" lang="en-US" altLang="ja-JP" sz="18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Plt</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20.9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×10</a:t>
                      </a:r>
                      <a:r>
                        <a:rPr kumimoji="1" lang="en-US" altLang="ja-JP" sz="1200" b="0" baseline="3000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4</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a:t>
                      </a:r>
                      <a:r>
                        <a:rPr kumimoji="1" lang="en-US" altLang="ja-JP" sz="1200" b="0" dirty="0" err="1">
                          <a:solidFill>
                            <a:schemeClr val="tx1"/>
                          </a:solidFill>
                          <a:latin typeface="Calibri" panose="020F0502020204030204" pitchFamily="34" charset="0"/>
                          <a:ea typeface="游ゴシック Medium" panose="020B0500000000000000" pitchFamily="50" charset="-128"/>
                          <a:cs typeface="Calibri" panose="020F0502020204030204" pitchFamily="34" charset="0"/>
                        </a:rPr>
                        <a:t>μl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32427"/>
                  </a:ext>
                </a:extLst>
              </a:tr>
              <a:tr h="474980">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  Alb</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4.0 </a:t>
                      </a:r>
                      <a:r>
                        <a:rPr kumimoji="1" lang="en-US" altLang="ja-JP" sz="12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rPr>
                        <a:t>g/dl</a:t>
                      </a:r>
                      <a:endParaRPr kumimoji="1" lang="ja-JP" altLang="en-US" sz="1800" b="0" dirty="0">
                        <a:solidFill>
                          <a:schemeClr val="tx1"/>
                        </a:solidFill>
                        <a:latin typeface="Calibri" panose="020F0502020204030204" pitchFamily="34" charset="0"/>
                        <a:ea typeface="游ゴシック Medium" panose="020B0500000000000000" pitchFamily="50" charset="-128"/>
                        <a:cs typeface="Calibri" panose="020F0502020204030204" pitchFamily="34" charset="0"/>
                      </a:endParaRPr>
                    </a:p>
                  </a:txBody>
                  <a:tcPr marL="116591" marR="116591" marT="58296" marB="58296"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18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ysDash"/>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2733163"/>
                  </a:ext>
                </a:extLst>
              </a:tr>
            </a:tbl>
          </a:graphicData>
        </a:graphic>
      </p:graphicFrame>
    </p:spTree>
    <p:extLst>
      <p:ext uri="{BB962C8B-B14F-4D97-AF65-F5344CB8AC3E}">
        <p14:creationId xmlns:p14="http://schemas.microsoft.com/office/powerpoint/2010/main" val="22465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955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C7486E3-575F-0892-B066-571446670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テキスト ボックス 9">
            <a:extLst>
              <a:ext uri="{FF2B5EF4-FFF2-40B4-BE49-F238E27FC236}">
                <a16:creationId xmlns:a16="http://schemas.microsoft.com/office/drawing/2014/main" id="{35498B01-790E-478C-80FE-0406AF6B11CE}"/>
              </a:ext>
            </a:extLst>
          </p:cNvPr>
          <p:cNvSpPr txBox="1"/>
          <p:nvPr/>
        </p:nvSpPr>
        <p:spPr>
          <a:xfrm>
            <a:off x="2128685" y="353963"/>
            <a:ext cx="7964129" cy="584775"/>
          </a:xfrm>
          <a:prstGeom prst="rect">
            <a:avLst/>
          </a:prstGeom>
          <a:noFill/>
        </p:spPr>
        <p:txBody>
          <a:bodyPr wrap="square" rtlCol="0">
            <a:spAutoFit/>
          </a:bodyPr>
          <a:lstStyle/>
          <a:p>
            <a:pPr algn="ctr" defTabSz="457200">
              <a:defRPr/>
            </a:pPr>
            <a:r>
              <a:rPr lang="ja-JP" altLang="en-US" sz="3200" b="1" dirty="0">
                <a:solidFill>
                  <a:prstClr val="black"/>
                </a:solidFill>
                <a:latin typeface="游ゴシック Medium" panose="020B0500000000000000" pitchFamily="50" charset="-128"/>
                <a:ea typeface="游ゴシック Medium" panose="020B0500000000000000" pitchFamily="50" charset="-128"/>
              </a:rPr>
              <a:t>血液生化学検査</a:t>
            </a:r>
          </a:p>
        </p:txBody>
      </p:sp>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extLst>
              <p:ext uri="{D42A27DB-BD31-4B8C-83A1-F6EECF244321}">
                <p14:modId xmlns:p14="http://schemas.microsoft.com/office/powerpoint/2010/main" val="911578421"/>
              </p:ext>
            </p:extLst>
          </p:nvPr>
        </p:nvGraphicFramePr>
        <p:xfrm>
          <a:off x="381000" y="968233"/>
          <a:ext cx="11465232" cy="5674116"/>
        </p:xfrm>
        <a:graphic>
          <a:graphicData uri="http://schemas.openxmlformats.org/drawingml/2006/table">
            <a:tbl>
              <a:tblPr firstRow="1" bandRow="1"/>
              <a:tblGrid>
                <a:gridCol w="2463516">
                  <a:extLst>
                    <a:ext uri="{9D8B030D-6E8A-4147-A177-3AD203B41FA5}">
                      <a16:colId xmlns:a16="http://schemas.microsoft.com/office/drawing/2014/main" val="1779186458"/>
                    </a:ext>
                  </a:extLst>
                </a:gridCol>
                <a:gridCol w="3269100">
                  <a:extLst>
                    <a:ext uri="{9D8B030D-6E8A-4147-A177-3AD203B41FA5}">
                      <a16:colId xmlns:a16="http://schemas.microsoft.com/office/drawing/2014/main" val="106492619"/>
                    </a:ext>
                  </a:extLst>
                </a:gridCol>
                <a:gridCol w="2229485">
                  <a:extLst>
                    <a:ext uri="{9D8B030D-6E8A-4147-A177-3AD203B41FA5}">
                      <a16:colId xmlns:a16="http://schemas.microsoft.com/office/drawing/2014/main" val="3538193896"/>
                    </a:ext>
                  </a:extLst>
                </a:gridCol>
                <a:gridCol w="3503131">
                  <a:extLst>
                    <a:ext uri="{9D8B030D-6E8A-4147-A177-3AD203B41FA5}">
                      <a16:colId xmlns:a16="http://schemas.microsoft.com/office/drawing/2014/main" val="484302980"/>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LDL-C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58mg/dl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HDL-C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67.3mg/dl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TG</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197mg/dl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BS</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299mg/dl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HbA1c</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9.5%</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末梢血</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lang="en-US" altLang="ja-JP" sz="2300" dirty="0">
                          <a:latin typeface="游ゴシック Medium" panose="020B0500000000000000" pitchFamily="50" charset="-128"/>
                          <a:ea typeface="游ゴシック Medium" panose="020B0500000000000000" pitchFamily="50" charset="-128"/>
                        </a:rPr>
                        <a:t>WBC</a:t>
                      </a:r>
                      <a:endParaRPr lang="ja-JP" altLang="en-US" sz="23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3,500/</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RBC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460×10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Cl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96.1mEq/l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Ht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39.0%</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04718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7.7g/dl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Plt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20.9×10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32427"/>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Alb</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4.0g/dl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2733163"/>
                  </a:ext>
                </a:extLst>
              </a:tr>
            </a:tbl>
          </a:graphicData>
        </a:graphic>
      </p:graphicFrame>
      <p:grpSp>
        <p:nvGrpSpPr>
          <p:cNvPr id="8" name="グループ化 7">
            <a:extLst>
              <a:ext uri="{FF2B5EF4-FFF2-40B4-BE49-F238E27FC236}">
                <a16:creationId xmlns:a16="http://schemas.microsoft.com/office/drawing/2014/main" id="{EE327041-E5DA-64BE-C2CF-AC8D0D6434E8}"/>
              </a:ext>
            </a:extLst>
          </p:cNvPr>
          <p:cNvGrpSpPr/>
          <p:nvPr/>
        </p:nvGrpSpPr>
        <p:grpSpPr>
          <a:xfrm>
            <a:off x="11238419" y="174934"/>
            <a:ext cx="772160" cy="375076"/>
            <a:chOff x="11059161" y="161761"/>
            <a:chExt cx="772160" cy="375076"/>
          </a:xfrm>
          <a:solidFill>
            <a:srgbClr val="E6AF00"/>
          </a:solidFill>
        </p:grpSpPr>
        <p:sp>
          <p:nvSpPr>
            <p:cNvPr id="9" name="正方形/長方形 8">
              <a:extLst>
                <a:ext uri="{FF2B5EF4-FFF2-40B4-BE49-F238E27FC236}">
                  <a16:creationId xmlns:a16="http://schemas.microsoft.com/office/drawing/2014/main" id="{1FD25F9E-1568-60FD-9861-1BF9541F30B4}"/>
                </a:ext>
              </a:extLst>
            </p:cNvPr>
            <p:cNvSpPr/>
            <p:nvPr/>
          </p:nvSpPr>
          <p:spPr>
            <a:xfrm>
              <a:off x="11059161" y="161761"/>
              <a:ext cx="772160" cy="310679"/>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634A4C55-5465-8DA4-D104-EED95F2631EF}"/>
                </a:ext>
              </a:extLst>
            </p:cNvPr>
            <p:cNvSpPr txBox="1"/>
            <p:nvPr/>
          </p:nvSpPr>
          <p:spPr>
            <a:xfrm>
              <a:off x="11207439" y="167505"/>
              <a:ext cx="492443" cy="369332"/>
            </a:xfrm>
            <a:prstGeom prst="rect">
              <a:avLst/>
            </a:prstGeom>
            <a:noFill/>
          </p:spPr>
          <p:txBody>
            <a:bodyPr wrap="none" rtlCol="0">
              <a:spAutoFit/>
            </a:bodyPr>
            <a:lstStyle/>
            <a:p>
              <a:pPr marR="0" algn="ctr" rtl="0"/>
              <a:r>
                <a:rPr lang="ja-JP" altLang="en-US" b="1" i="0" u="none" strike="noStrike" baseline="30000" dirty="0">
                  <a:solidFill>
                    <a:schemeClr val="bg1"/>
                  </a:solidFill>
                  <a:latin typeface="游ゴシック" panose="020B0400000000000000" pitchFamily="50" charset="-128"/>
                  <a:ea typeface="游ゴシック" panose="020B0400000000000000" pitchFamily="50" charset="-128"/>
                </a:rPr>
                <a:t>課題</a:t>
              </a:r>
              <a:endParaRPr lang="ja-JP" altLang="en-US" b="1" dirty="0">
                <a:solidFill>
                  <a:schemeClr val="bg1"/>
                </a:solidFill>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4739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8BB830D7-31DF-AD16-17E5-0DB3560D4A65}"/>
              </a:ext>
            </a:extLst>
          </p:cNvPr>
          <p:cNvSpPr/>
          <p:nvPr/>
        </p:nvSpPr>
        <p:spPr>
          <a:xfrm>
            <a:off x="2066925" y="1539874"/>
            <a:ext cx="8058150" cy="3851275"/>
          </a:xfrm>
          <a:prstGeom prst="roundRect">
            <a:avLst>
              <a:gd name="adj" fmla="val 3346"/>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38DC5C4-6FAC-CD6D-B7CB-9454A76A7187}"/>
              </a:ext>
            </a:extLst>
          </p:cNvPr>
          <p:cNvSpPr txBox="1"/>
          <p:nvPr/>
        </p:nvSpPr>
        <p:spPr>
          <a:xfrm>
            <a:off x="3673704" y="2087317"/>
            <a:ext cx="4844595" cy="420628"/>
          </a:xfrm>
          <a:prstGeom prst="rect">
            <a:avLst/>
          </a:prstGeom>
          <a:noFill/>
        </p:spPr>
        <p:txBody>
          <a:bodyPr wrap="none" rtlCol="0">
            <a:spAutoFit/>
          </a:bodyPr>
          <a:lstStyle/>
          <a:p>
            <a:pPr algn="ctr"/>
            <a:r>
              <a:rPr lang="ja-JP" altLang="en-US" sz="3200" b="1" i="0" u="none" strike="noStrike" baseline="30000" dirty="0">
                <a:solidFill>
                  <a:srgbClr val="000000"/>
                </a:solidFill>
                <a:latin typeface="游ゴシック" panose="020B0400000000000000" pitchFamily="50" charset="-128"/>
                <a:ea typeface="游ゴシック" panose="020B0400000000000000" pitchFamily="50" charset="-128"/>
              </a:rPr>
              <a:t>スライドのマージンを確保しましょう</a:t>
            </a:r>
          </a:p>
        </p:txBody>
      </p:sp>
      <p:sp>
        <p:nvSpPr>
          <p:cNvPr id="5" name="テキスト ボックス 4">
            <a:extLst>
              <a:ext uri="{FF2B5EF4-FFF2-40B4-BE49-F238E27FC236}">
                <a16:creationId xmlns:a16="http://schemas.microsoft.com/office/drawing/2014/main" id="{29048309-4D5C-E0BC-14E9-C9EB4C1244AB}"/>
              </a:ext>
            </a:extLst>
          </p:cNvPr>
          <p:cNvSpPr txBox="1"/>
          <p:nvPr/>
        </p:nvSpPr>
        <p:spPr>
          <a:xfrm>
            <a:off x="3399591" y="3276304"/>
            <a:ext cx="5392823" cy="584775"/>
          </a:xfrm>
          <a:prstGeom prst="rect">
            <a:avLst/>
          </a:prstGeom>
          <a:noFill/>
        </p:spPr>
        <p:txBody>
          <a:bodyPr wrap="none" rtlCol="0">
            <a:spAutoFit/>
          </a:bodyPr>
          <a:lstStyle/>
          <a:p>
            <a:pPr marR="0" algn="ctr" rtl="0"/>
            <a:r>
              <a:rPr lang="ja-JP" altLang="en-US" sz="3200" b="1" i="0" u="none" strike="noStrike" baseline="30000" dirty="0">
                <a:solidFill>
                  <a:srgbClr val="000000"/>
                </a:solidFill>
                <a:latin typeface="游ゴシック" panose="020B0400000000000000" pitchFamily="50" charset="-128"/>
                <a:ea typeface="游ゴシック" panose="020B0400000000000000" pitchFamily="50" charset="-128"/>
              </a:rPr>
              <a:t>背景とタイトルの必要性を見直しましょう</a:t>
            </a:r>
            <a:endParaRPr lang="ja-JP" altLang="en-US" sz="3200" b="1" dirty="0">
              <a:latin typeface="游ゴシック" panose="020B0400000000000000" pitchFamily="50" charset="-128"/>
              <a:ea typeface="游ゴシック" panose="020B0400000000000000" pitchFamily="50" charset="-128"/>
            </a:endParaRPr>
          </a:p>
        </p:txBody>
      </p:sp>
      <p:cxnSp>
        <p:nvCxnSpPr>
          <p:cNvPr id="6" name="直線コネクタ 5">
            <a:extLst>
              <a:ext uri="{FF2B5EF4-FFF2-40B4-BE49-F238E27FC236}">
                <a16:creationId xmlns:a16="http://schemas.microsoft.com/office/drawing/2014/main" id="{8522E1C9-442B-B433-083C-116FD9AE2306}"/>
              </a:ext>
            </a:extLst>
          </p:cNvPr>
          <p:cNvCxnSpPr>
            <a:cxnSpLocks/>
          </p:cNvCxnSpPr>
          <p:nvPr/>
        </p:nvCxnSpPr>
        <p:spPr>
          <a:xfrm>
            <a:off x="2249610" y="2803525"/>
            <a:ext cx="7692780"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1A8F7967-5D8C-2AE7-9400-73797FE763AE}"/>
              </a:ext>
            </a:extLst>
          </p:cNvPr>
          <p:cNvSpPr txBox="1"/>
          <p:nvPr/>
        </p:nvSpPr>
        <p:spPr>
          <a:xfrm>
            <a:off x="5657312" y="821688"/>
            <a:ext cx="867546" cy="707886"/>
          </a:xfrm>
          <a:prstGeom prst="rect">
            <a:avLst/>
          </a:prstGeom>
          <a:noFill/>
        </p:spPr>
        <p:txBody>
          <a:bodyPr wrap="none" rtlCol="0">
            <a:spAutoFit/>
          </a:bodyPr>
          <a:lstStyle/>
          <a:p>
            <a:pPr marR="0" algn="ctr" rtl="0"/>
            <a:r>
              <a:rPr lang="ja-JP" altLang="en-US" sz="4000" b="1" i="0" u="none" strike="noStrike" baseline="30000" dirty="0">
                <a:solidFill>
                  <a:srgbClr val="F2B800"/>
                </a:solidFill>
                <a:latin typeface="游ゴシック" panose="020B0400000000000000" pitchFamily="50" charset="-128"/>
                <a:ea typeface="游ゴシック" panose="020B0400000000000000" pitchFamily="50" charset="-128"/>
              </a:rPr>
              <a:t>課題</a:t>
            </a:r>
            <a:endParaRPr lang="ja-JP" altLang="en-US" sz="4000" b="1" dirty="0">
              <a:solidFill>
                <a:srgbClr val="F2B800"/>
              </a:solidFill>
              <a:latin typeface="游ゴシック" panose="020B0400000000000000" pitchFamily="50" charset="-128"/>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0E62E9C8-C08A-946E-099E-02D1C772495E}"/>
              </a:ext>
            </a:extLst>
          </p:cNvPr>
          <p:cNvSpPr txBox="1"/>
          <p:nvPr/>
        </p:nvSpPr>
        <p:spPr>
          <a:xfrm>
            <a:off x="3854042" y="5703592"/>
            <a:ext cx="4483921" cy="523220"/>
          </a:xfrm>
          <a:prstGeom prst="rect">
            <a:avLst/>
          </a:prstGeom>
          <a:noFill/>
        </p:spPr>
        <p:txBody>
          <a:bodyPr wrap="none" rtlCol="0">
            <a:spAutoFit/>
          </a:bodyPr>
          <a:lstStyle/>
          <a:p>
            <a:pPr marR="0" algn="ctr" rtl="0"/>
            <a:r>
              <a:rPr lang="ja-JP" altLang="en-US" sz="2800" i="0" u="none" strike="noStrike" baseline="30000" dirty="0">
                <a:solidFill>
                  <a:srgbClr val="000000"/>
                </a:solidFill>
                <a:latin typeface="游ゴシック" panose="020B0400000000000000" pitchFamily="50" charset="-128"/>
                <a:ea typeface="游ゴシック" panose="020B0400000000000000" pitchFamily="50" charset="-128"/>
              </a:rPr>
              <a:t>次のスライドを実際に編集してください</a:t>
            </a:r>
            <a:endParaRPr lang="ja-JP" altLang="en-US" sz="2800" dirty="0">
              <a:latin typeface="游ゴシック" panose="020B0400000000000000" pitchFamily="50" charset="-128"/>
              <a:ea typeface="游ゴシック" panose="020B0400000000000000" pitchFamily="50" charset="-128"/>
            </a:endParaRPr>
          </a:p>
        </p:txBody>
      </p:sp>
      <p:cxnSp>
        <p:nvCxnSpPr>
          <p:cNvPr id="11" name="直線コネクタ 10">
            <a:extLst>
              <a:ext uri="{FF2B5EF4-FFF2-40B4-BE49-F238E27FC236}">
                <a16:creationId xmlns:a16="http://schemas.microsoft.com/office/drawing/2014/main" id="{57C6A04F-BB72-F5A7-347E-B1A61B7A7067}"/>
              </a:ext>
            </a:extLst>
          </p:cNvPr>
          <p:cNvCxnSpPr>
            <a:cxnSpLocks/>
          </p:cNvCxnSpPr>
          <p:nvPr/>
        </p:nvCxnSpPr>
        <p:spPr>
          <a:xfrm>
            <a:off x="2249610" y="4079875"/>
            <a:ext cx="7692780"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3161F04-44D0-ED0C-8CE7-982A67E410A1}"/>
              </a:ext>
            </a:extLst>
          </p:cNvPr>
          <p:cNvSpPr txBox="1"/>
          <p:nvPr/>
        </p:nvSpPr>
        <p:spPr>
          <a:xfrm>
            <a:off x="2572339" y="4552653"/>
            <a:ext cx="7037504" cy="584775"/>
          </a:xfrm>
          <a:prstGeom prst="rect">
            <a:avLst/>
          </a:prstGeom>
          <a:noFill/>
        </p:spPr>
        <p:txBody>
          <a:bodyPr wrap="none" rtlCol="0">
            <a:spAutoFit/>
          </a:bodyPr>
          <a:lstStyle/>
          <a:p>
            <a:pPr marR="0" algn="ctr" rtl="0"/>
            <a:r>
              <a:rPr lang="ja-JP" altLang="en-US" sz="3200" b="1" i="0" u="none" strike="noStrike" baseline="30000" dirty="0">
                <a:solidFill>
                  <a:srgbClr val="000000"/>
                </a:solidFill>
                <a:latin typeface="游ゴシック" panose="020B0400000000000000" pitchFamily="50" charset="-128"/>
                <a:ea typeface="游ゴシック" panose="020B0400000000000000" pitchFamily="50" charset="-128"/>
              </a:rPr>
              <a:t>表の罫線や数値の単位を整え、見やすい表にしましょう</a:t>
            </a:r>
            <a:endParaRPr lang="ja-JP" altLang="en-US" sz="32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0681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C7486E3-575F-0892-B066-571446670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テキスト ボックス 9">
            <a:extLst>
              <a:ext uri="{FF2B5EF4-FFF2-40B4-BE49-F238E27FC236}">
                <a16:creationId xmlns:a16="http://schemas.microsoft.com/office/drawing/2014/main" id="{35498B01-790E-478C-80FE-0406AF6B11CE}"/>
              </a:ext>
            </a:extLst>
          </p:cNvPr>
          <p:cNvSpPr txBox="1"/>
          <p:nvPr/>
        </p:nvSpPr>
        <p:spPr>
          <a:xfrm>
            <a:off x="2128685" y="353963"/>
            <a:ext cx="7964129" cy="584775"/>
          </a:xfrm>
          <a:prstGeom prst="rect">
            <a:avLst/>
          </a:prstGeom>
          <a:noFill/>
        </p:spPr>
        <p:txBody>
          <a:bodyPr wrap="square" rtlCol="0">
            <a:spAutoFit/>
          </a:bodyPr>
          <a:lstStyle/>
          <a:p>
            <a:pPr algn="ctr" defTabSz="457200">
              <a:defRPr/>
            </a:pPr>
            <a:r>
              <a:rPr lang="ja-JP" altLang="en-US" sz="3200" b="1" dirty="0">
                <a:solidFill>
                  <a:prstClr val="black"/>
                </a:solidFill>
                <a:latin typeface="游ゴシック Medium" panose="020B0500000000000000" pitchFamily="50" charset="-128"/>
                <a:ea typeface="游ゴシック Medium" panose="020B0500000000000000" pitchFamily="50" charset="-128"/>
              </a:rPr>
              <a:t>血液生化学検査</a:t>
            </a:r>
          </a:p>
        </p:txBody>
      </p:sp>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nvGraphicFramePr>
        <p:xfrm>
          <a:off x="381000" y="968233"/>
          <a:ext cx="11465232" cy="5674116"/>
        </p:xfrm>
        <a:graphic>
          <a:graphicData uri="http://schemas.openxmlformats.org/drawingml/2006/table">
            <a:tbl>
              <a:tblPr firstRow="1" bandRow="1"/>
              <a:tblGrid>
                <a:gridCol w="2463516">
                  <a:extLst>
                    <a:ext uri="{9D8B030D-6E8A-4147-A177-3AD203B41FA5}">
                      <a16:colId xmlns:a16="http://schemas.microsoft.com/office/drawing/2014/main" val="1779186458"/>
                    </a:ext>
                  </a:extLst>
                </a:gridCol>
                <a:gridCol w="3269100">
                  <a:extLst>
                    <a:ext uri="{9D8B030D-6E8A-4147-A177-3AD203B41FA5}">
                      <a16:colId xmlns:a16="http://schemas.microsoft.com/office/drawing/2014/main" val="106492619"/>
                    </a:ext>
                  </a:extLst>
                </a:gridCol>
                <a:gridCol w="2229485">
                  <a:extLst>
                    <a:ext uri="{9D8B030D-6E8A-4147-A177-3AD203B41FA5}">
                      <a16:colId xmlns:a16="http://schemas.microsoft.com/office/drawing/2014/main" val="3538193896"/>
                    </a:ext>
                  </a:extLst>
                </a:gridCol>
                <a:gridCol w="3503131">
                  <a:extLst>
                    <a:ext uri="{9D8B030D-6E8A-4147-A177-3AD203B41FA5}">
                      <a16:colId xmlns:a16="http://schemas.microsoft.com/office/drawing/2014/main" val="484302980"/>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LDL-C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58mg/dl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HDL-C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67.3mg/dl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TG</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197mg/dl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BS</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299mg/dl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HbA1c</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9.5%</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末梢血</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lang="en-US" altLang="ja-JP" sz="2300" dirty="0">
                          <a:latin typeface="游ゴシック Medium" panose="020B0500000000000000" pitchFamily="50" charset="-128"/>
                          <a:ea typeface="游ゴシック Medium" panose="020B0500000000000000" pitchFamily="50" charset="-128"/>
                        </a:rPr>
                        <a:t>WBC</a:t>
                      </a:r>
                      <a:endParaRPr lang="ja-JP" altLang="en-US" sz="23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3,500/</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RBC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460×10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Cl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96.1mEq/l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Ht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39.0%</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04718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7.7g/dl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Plt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20.9×10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32427"/>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Alb</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4.0g/dl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2733163"/>
                  </a:ext>
                </a:extLst>
              </a:tr>
            </a:tbl>
          </a:graphicData>
        </a:graphic>
      </p:graphicFrame>
    </p:spTree>
    <p:extLst>
      <p:ext uri="{BB962C8B-B14F-4D97-AF65-F5344CB8AC3E}">
        <p14:creationId xmlns:p14="http://schemas.microsoft.com/office/powerpoint/2010/main" val="26466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B800"/>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BC97A32-180A-FBD6-A26C-BDE2C58D9EC2}"/>
              </a:ext>
            </a:extLst>
          </p:cNvPr>
          <p:cNvSpPr txBox="1"/>
          <p:nvPr/>
        </p:nvSpPr>
        <p:spPr>
          <a:xfrm>
            <a:off x="3233682" y="2950607"/>
            <a:ext cx="5724645" cy="830997"/>
          </a:xfrm>
          <a:prstGeom prst="rect">
            <a:avLst/>
          </a:prstGeom>
          <a:noFill/>
        </p:spPr>
        <p:txBody>
          <a:bodyPr wrap="none" rtlCol="0">
            <a:spAutoFit/>
          </a:bodyPr>
          <a:lstStyle/>
          <a:p>
            <a:pPr algn="ctr"/>
            <a:r>
              <a:rPr kumimoji="1" lang="ja-JP" altLang="en-US" sz="4800" b="1" dirty="0">
                <a:solidFill>
                  <a:schemeClr val="bg1"/>
                </a:solidFill>
              </a:rPr>
              <a:t>デザインのポイント</a:t>
            </a:r>
          </a:p>
        </p:txBody>
      </p:sp>
    </p:spTree>
    <p:extLst>
      <p:ext uri="{BB962C8B-B14F-4D97-AF65-F5344CB8AC3E}">
        <p14:creationId xmlns:p14="http://schemas.microsoft.com/office/powerpoint/2010/main" val="47229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8BB0B0B-8BF0-9EC6-A7B7-376D4AA41BC8}"/>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5F76F48-F295-5902-3B08-F7EDC48399C0}"/>
              </a:ext>
            </a:extLst>
          </p:cNvPr>
          <p:cNvSpPr/>
          <p:nvPr/>
        </p:nvSpPr>
        <p:spPr>
          <a:xfrm>
            <a:off x="609600" y="528320"/>
            <a:ext cx="10972800" cy="5801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363D1A6-B75C-E758-5D90-C52C99687067}"/>
              </a:ext>
            </a:extLst>
          </p:cNvPr>
          <p:cNvSpPr txBox="1"/>
          <p:nvPr/>
        </p:nvSpPr>
        <p:spPr>
          <a:xfrm>
            <a:off x="2988429" y="2718405"/>
            <a:ext cx="6215163" cy="1522789"/>
          </a:xfrm>
          <a:prstGeom prst="rect">
            <a:avLst/>
          </a:prstGeom>
          <a:noFill/>
        </p:spPr>
        <p:txBody>
          <a:bodyPr wrap="none" rtlCol="0">
            <a:spAutoFit/>
          </a:bodyPr>
          <a:lstStyle/>
          <a:p>
            <a:pPr algn="ctr">
              <a:lnSpc>
                <a:spcPct val="150000"/>
              </a:lnSpc>
            </a:pPr>
            <a:r>
              <a:rPr lang="ja-JP" altLang="en-US" sz="3200" b="1" i="0" u="none" strike="noStrike" baseline="30000" dirty="0">
                <a:solidFill>
                  <a:srgbClr val="000000"/>
                </a:solidFill>
                <a:latin typeface="游ゴシック" panose="020B0400000000000000" pitchFamily="50" charset="-128"/>
                <a:ea typeface="游ゴシック" panose="020B0400000000000000" pitchFamily="50" charset="-128"/>
              </a:rPr>
              <a:t>マージンとは、スライドの外枠に取る余白です。</a:t>
            </a:r>
            <a:endParaRPr lang="en-US" altLang="ja-JP" sz="3200" b="1" i="0" u="none" strike="noStrike" baseline="30000" dirty="0">
              <a:solidFill>
                <a:srgbClr val="000000"/>
              </a:solidFill>
              <a:latin typeface="游ゴシック" panose="020B0400000000000000" pitchFamily="50" charset="-128"/>
              <a:ea typeface="游ゴシック" panose="020B0400000000000000" pitchFamily="50" charset="-128"/>
            </a:endParaRPr>
          </a:p>
          <a:p>
            <a:pPr algn="ctr">
              <a:lnSpc>
                <a:spcPct val="150000"/>
              </a:lnSpc>
            </a:pPr>
            <a:r>
              <a:rPr lang="ja-JP" altLang="en-US" sz="3200" b="1" baseline="30000" dirty="0">
                <a:solidFill>
                  <a:srgbClr val="000000"/>
                </a:solidFill>
                <a:latin typeface="游ゴシック" panose="020B0400000000000000" pitchFamily="50" charset="-128"/>
                <a:ea typeface="游ゴシック" panose="020B0400000000000000" pitchFamily="50" charset="-128"/>
              </a:rPr>
              <a:t>このマージンの中に情報を納めることで、</a:t>
            </a:r>
            <a:endParaRPr lang="en-US" altLang="ja-JP" sz="3200" b="1" baseline="30000" dirty="0">
              <a:solidFill>
                <a:srgbClr val="000000"/>
              </a:solidFill>
              <a:latin typeface="游ゴシック" panose="020B0400000000000000" pitchFamily="50" charset="-128"/>
              <a:ea typeface="游ゴシック" panose="020B0400000000000000" pitchFamily="50" charset="-128"/>
            </a:endParaRPr>
          </a:p>
          <a:p>
            <a:pPr algn="ctr">
              <a:lnSpc>
                <a:spcPct val="150000"/>
              </a:lnSpc>
            </a:pPr>
            <a:r>
              <a:rPr lang="ja-JP" altLang="en-US" sz="3200" b="1" baseline="30000" dirty="0">
                <a:solidFill>
                  <a:srgbClr val="000000"/>
                </a:solidFill>
                <a:latin typeface="游ゴシック" panose="020B0400000000000000" pitchFamily="50" charset="-128"/>
                <a:ea typeface="游ゴシック" panose="020B0400000000000000" pitchFamily="50" charset="-128"/>
              </a:rPr>
              <a:t>美しい印象を与えることができます。</a:t>
            </a:r>
            <a:endParaRPr lang="ja-JP" altLang="en-US" sz="3200" b="1" i="0" u="none" strike="noStrike" baseline="30000" dirty="0">
              <a:solidFill>
                <a:srgbClr val="00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5833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C7486E3-575F-0892-B066-571446670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テキスト ボックス 9">
            <a:extLst>
              <a:ext uri="{FF2B5EF4-FFF2-40B4-BE49-F238E27FC236}">
                <a16:creationId xmlns:a16="http://schemas.microsoft.com/office/drawing/2014/main" id="{35498B01-790E-478C-80FE-0406AF6B11CE}"/>
              </a:ext>
            </a:extLst>
          </p:cNvPr>
          <p:cNvSpPr txBox="1"/>
          <p:nvPr/>
        </p:nvSpPr>
        <p:spPr>
          <a:xfrm>
            <a:off x="2128685" y="353963"/>
            <a:ext cx="7964129" cy="584775"/>
          </a:xfrm>
          <a:prstGeom prst="rect">
            <a:avLst/>
          </a:prstGeom>
          <a:noFill/>
        </p:spPr>
        <p:txBody>
          <a:bodyPr wrap="square" rtlCol="0">
            <a:spAutoFit/>
          </a:bodyPr>
          <a:lstStyle/>
          <a:p>
            <a:pPr algn="ctr" defTabSz="457200">
              <a:defRPr/>
            </a:pPr>
            <a:r>
              <a:rPr lang="ja-JP" altLang="en-US" sz="3200" b="1" dirty="0">
                <a:solidFill>
                  <a:prstClr val="black"/>
                </a:solidFill>
                <a:latin typeface="游ゴシック Medium" panose="020B0500000000000000" pitchFamily="50" charset="-128"/>
                <a:ea typeface="游ゴシック Medium" panose="020B0500000000000000" pitchFamily="50" charset="-128"/>
              </a:rPr>
              <a:t>血液生化学検査</a:t>
            </a:r>
          </a:p>
        </p:txBody>
      </p:sp>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nvGraphicFramePr>
        <p:xfrm>
          <a:off x="381000" y="968233"/>
          <a:ext cx="11465232" cy="5674116"/>
        </p:xfrm>
        <a:graphic>
          <a:graphicData uri="http://schemas.openxmlformats.org/drawingml/2006/table">
            <a:tbl>
              <a:tblPr firstRow="1" bandRow="1"/>
              <a:tblGrid>
                <a:gridCol w="2463516">
                  <a:extLst>
                    <a:ext uri="{9D8B030D-6E8A-4147-A177-3AD203B41FA5}">
                      <a16:colId xmlns:a16="http://schemas.microsoft.com/office/drawing/2014/main" val="1779186458"/>
                    </a:ext>
                  </a:extLst>
                </a:gridCol>
                <a:gridCol w="3269100">
                  <a:extLst>
                    <a:ext uri="{9D8B030D-6E8A-4147-A177-3AD203B41FA5}">
                      <a16:colId xmlns:a16="http://schemas.microsoft.com/office/drawing/2014/main" val="106492619"/>
                    </a:ext>
                  </a:extLst>
                </a:gridCol>
                <a:gridCol w="2229485">
                  <a:extLst>
                    <a:ext uri="{9D8B030D-6E8A-4147-A177-3AD203B41FA5}">
                      <a16:colId xmlns:a16="http://schemas.microsoft.com/office/drawing/2014/main" val="3538193896"/>
                    </a:ext>
                  </a:extLst>
                </a:gridCol>
                <a:gridCol w="3503131">
                  <a:extLst>
                    <a:ext uri="{9D8B030D-6E8A-4147-A177-3AD203B41FA5}">
                      <a16:colId xmlns:a16="http://schemas.microsoft.com/office/drawing/2014/main" val="484302980"/>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LDL-C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58mg/dl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HDL-C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67.3mg/dl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TG</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197mg/dl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BS</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299mg/dl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HbA1c</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9.5%</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末梢血</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lang="en-US" altLang="ja-JP" sz="2300" dirty="0">
                          <a:latin typeface="游ゴシック Medium" panose="020B0500000000000000" pitchFamily="50" charset="-128"/>
                          <a:ea typeface="游ゴシック Medium" panose="020B0500000000000000" pitchFamily="50" charset="-128"/>
                        </a:rPr>
                        <a:t>WBC</a:t>
                      </a:r>
                      <a:endParaRPr lang="ja-JP" altLang="en-US" sz="23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3,500/</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RBC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460×10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Cl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96.1mEq/l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Ht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39.0%</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04718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7.7g/dl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Plt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20.9×10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32427"/>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Alb</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4.0g/dl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2733163"/>
                  </a:ext>
                </a:extLst>
              </a:tr>
            </a:tbl>
          </a:graphicData>
        </a:graphic>
      </p:graphicFrame>
      <p:sp>
        <p:nvSpPr>
          <p:cNvPr id="2" name="正方形/長方形 1">
            <a:extLst>
              <a:ext uri="{FF2B5EF4-FFF2-40B4-BE49-F238E27FC236}">
                <a16:creationId xmlns:a16="http://schemas.microsoft.com/office/drawing/2014/main" id="{9EBE942A-ADC4-2752-9B5E-66111FAA2F92}"/>
              </a:ext>
            </a:extLst>
          </p:cNvPr>
          <p:cNvSpPr/>
          <p:nvPr/>
        </p:nvSpPr>
        <p:spPr>
          <a:xfrm>
            <a:off x="0" y="5695949"/>
            <a:ext cx="12192000" cy="1162051"/>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79999E-6B5D-5C5C-3B24-D4B840CF2C26}"/>
              </a:ext>
            </a:extLst>
          </p:cNvPr>
          <p:cNvSpPr txBox="1"/>
          <p:nvPr/>
        </p:nvSpPr>
        <p:spPr>
          <a:xfrm>
            <a:off x="3018128" y="6189417"/>
            <a:ext cx="6155852" cy="379591"/>
          </a:xfrm>
          <a:prstGeom prst="rect">
            <a:avLst/>
          </a:prstGeom>
          <a:noFill/>
        </p:spPr>
        <p:txBody>
          <a:bodyPr wrap="none" rtlCol="0">
            <a:spAutoFit/>
          </a:bodyPr>
          <a:lstStyle/>
          <a:p>
            <a:pPr algn="ctr"/>
            <a:r>
              <a:rPr lang="ja-JP" altLang="en-US" sz="2800" b="1" i="0" u="none" strike="noStrike" baseline="30000" dirty="0">
                <a:solidFill>
                  <a:schemeClr val="bg1"/>
                </a:solidFill>
                <a:latin typeface="游ゴシック" panose="020B0400000000000000" pitchFamily="50" charset="-128"/>
                <a:ea typeface="游ゴシック" panose="020B0400000000000000" pitchFamily="50" charset="-128"/>
              </a:rPr>
              <a:t>課題では、左右のマージンが狭すぎることが分かります</a:t>
            </a:r>
          </a:p>
        </p:txBody>
      </p:sp>
      <p:sp>
        <p:nvSpPr>
          <p:cNvPr id="5" name="正方形/長方形 4">
            <a:extLst>
              <a:ext uri="{FF2B5EF4-FFF2-40B4-BE49-F238E27FC236}">
                <a16:creationId xmlns:a16="http://schemas.microsoft.com/office/drawing/2014/main" id="{C4D7B3A0-6FF7-9FA2-DA12-AEE6494F136A}"/>
              </a:ext>
            </a:extLst>
          </p:cNvPr>
          <p:cNvSpPr/>
          <p:nvPr/>
        </p:nvSpPr>
        <p:spPr>
          <a:xfrm>
            <a:off x="0" y="0"/>
            <a:ext cx="381000" cy="6858000"/>
          </a:xfrm>
          <a:prstGeom prst="rect">
            <a:avLst/>
          </a:prstGeom>
          <a:solidFill>
            <a:srgbClr val="F2B8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B9719E3B-79AB-0373-90AA-8A0D75775F2C}"/>
              </a:ext>
            </a:extLst>
          </p:cNvPr>
          <p:cNvSpPr/>
          <p:nvPr/>
        </p:nvSpPr>
        <p:spPr>
          <a:xfrm>
            <a:off x="11840498" y="0"/>
            <a:ext cx="348797" cy="6858000"/>
          </a:xfrm>
          <a:prstGeom prst="rect">
            <a:avLst/>
          </a:prstGeom>
          <a:solidFill>
            <a:srgbClr val="F2B8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28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C7486E3-575F-0892-B066-571446670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正方形/長方形 1">
            <a:extLst>
              <a:ext uri="{FF2B5EF4-FFF2-40B4-BE49-F238E27FC236}">
                <a16:creationId xmlns:a16="http://schemas.microsoft.com/office/drawing/2014/main" id="{9EBE942A-ADC4-2752-9B5E-66111FAA2F92}"/>
              </a:ext>
            </a:extLst>
          </p:cNvPr>
          <p:cNvSpPr/>
          <p:nvPr/>
        </p:nvSpPr>
        <p:spPr>
          <a:xfrm>
            <a:off x="0" y="5695949"/>
            <a:ext cx="12192000" cy="1162051"/>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79999E-6B5D-5C5C-3B24-D4B840CF2C26}"/>
              </a:ext>
            </a:extLst>
          </p:cNvPr>
          <p:cNvSpPr txBox="1"/>
          <p:nvPr/>
        </p:nvSpPr>
        <p:spPr>
          <a:xfrm>
            <a:off x="2212650" y="6189417"/>
            <a:ext cx="7827785" cy="379591"/>
          </a:xfrm>
          <a:prstGeom prst="rect">
            <a:avLst/>
          </a:prstGeom>
          <a:noFill/>
        </p:spPr>
        <p:txBody>
          <a:bodyPr wrap="none" rtlCol="0">
            <a:spAutoFit/>
          </a:bodyPr>
          <a:lstStyle/>
          <a:p>
            <a:pPr algn="ctr"/>
            <a:r>
              <a:rPr lang="ja-JP" altLang="en-US" sz="2800" b="1" i="0" u="none" strike="noStrike" baseline="30000" dirty="0">
                <a:solidFill>
                  <a:schemeClr val="bg1"/>
                </a:solidFill>
                <a:latin typeface="游ゴシック" panose="020B0400000000000000" pitchFamily="50" charset="-128"/>
                <a:ea typeface="游ゴシック" panose="020B0400000000000000" pitchFamily="50" charset="-128"/>
              </a:rPr>
              <a:t>絵がある背景の場合、オブジェクトを絵にかぶせると崩れて見えます。</a:t>
            </a:r>
          </a:p>
        </p:txBody>
      </p:sp>
      <p:sp>
        <p:nvSpPr>
          <p:cNvPr id="8" name="正方形/長方形 7">
            <a:extLst>
              <a:ext uri="{FF2B5EF4-FFF2-40B4-BE49-F238E27FC236}">
                <a16:creationId xmlns:a16="http://schemas.microsoft.com/office/drawing/2014/main" id="{489293FC-FACD-8A73-9371-84AF0063906C}"/>
              </a:ext>
            </a:extLst>
          </p:cNvPr>
          <p:cNvSpPr/>
          <p:nvPr/>
        </p:nvSpPr>
        <p:spPr>
          <a:xfrm>
            <a:off x="1645920" y="477520"/>
            <a:ext cx="9946640" cy="4929437"/>
          </a:xfrm>
          <a:prstGeom prst="rect">
            <a:avLst/>
          </a:prstGeom>
          <a:noFill/>
          <a:ln w="285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57359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35498B01-790E-478C-80FE-0406AF6B11CE}"/>
              </a:ext>
            </a:extLst>
          </p:cNvPr>
          <p:cNvSpPr txBox="1"/>
          <p:nvPr/>
        </p:nvSpPr>
        <p:spPr>
          <a:xfrm>
            <a:off x="2128685" y="353963"/>
            <a:ext cx="7964129" cy="584775"/>
          </a:xfrm>
          <a:prstGeom prst="rect">
            <a:avLst/>
          </a:prstGeom>
          <a:noFill/>
        </p:spPr>
        <p:txBody>
          <a:bodyPr wrap="square" rtlCol="0">
            <a:spAutoFit/>
          </a:bodyPr>
          <a:lstStyle/>
          <a:p>
            <a:pPr algn="ctr" defTabSz="457200">
              <a:defRPr/>
            </a:pPr>
            <a:r>
              <a:rPr lang="ja-JP" altLang="en-US" sz="3200" b="1" dirty="0">
                <a:solidFill>
                  <a:prstClr val="black"/>
                </a:solidFill>
                <a:latin typeface="游ゴシック Medium" panose="020B0500000000000000" pitchFamily="50" charset="-128"/>
                <a:ea typeface="游ゴシック Medium" panose="020B0500000000000000" pitchFamily="50" charset="-128"/>
              </a:rPr>
              <a:t>血液生化学検査</a:t>
            </a:r>
          </a:p>
        </p:txBody>
      </p:sp>
      <p:graphicFrame>
        <p:nvGraphicFramePr>
          <p:cNvPr id="7" name="表 6">
            <a:extLst>
              <a:ext uri="{FF2B5EF4-FFF2-40B4-BE49-F238E27FC236}">
                <a16:creationId xmlns:a16="http://schemas.microsoft.com/office/drawing/2014/main" id="{C7C6E615-3ED7-D5B4-B0D8-6F53EB0DDDF2}"/>
              </a:ext>
            </a:extLst>
          </p:cNvPr>
          <p:cNvGraphicFramePr>
            <a:graphicFrameLocks noGrp="1"/>
          </p:cNvGraphicFramePr>
          <p:nvPr/>
        </p:nvGraphicFramePr>
        <p:xfrm>
          <a:off x="381000" y="968233"/>
          <a:ext cx="11465232" cy="5674116"/>
        </p:xfrm>
        <a:graphic>
          <a:graphicData uri="http://schemas.openxmlformats.org/drawingml/2006/table">
            <a:tbl>
              <a:tblPr firstRow="1" bandRow="1"/>
              <a:tblGrid>
                <a:gridCol w="2463516">
                  <a:extLst>
                    <a:ext uri="{9D8B030D-6E8A-4147-A177-3AD203B41FA5}">
                      <a16:colId xmlns:a16="http://schemas.microsoft.com/office/drawing/2014/main" val="1779186458"/>
                    </a:ext>
                  </a:extLst>
                </a:gridCol>
                <a:gridCol w="3269100">
                  <a:extLst>
                    <a:ext uri="{9D8B030D-6E8A-4147-A177-3AD203B41FA5}">
                      <a16:colId xmlns:a16="http://schemas.microsoft.com/office/drawing/2014/main" val="106492619"/>
                    </a:ext>
                  </a:extLst>
                </a:gridCol>
                <a:gridCol w="2229485">
                  <a:extLst>
                    <a:ext uri="{9D8B030D-6E8A-4147-A177-3AD203B41FA5}">
                      <a16:colId xmlns:a16="http://schemas.microsoft.com/office/drawing/2014/main" val="3538193896"/>
                    </a:ext>
                  </a:extLst>
                </a:gridCol>
                <a:gridCol w="3503131">
                  <a:extLst>
                    <a:ext uri="{9D8B030D-6E8A-4147-A177-3AD203B41FA5}">
                      <a16:colId xmlns:a16="http://schemas.microsoft.com/office/drawing/2014/main" val="484302980"/>
                    </a:ext>
                  </a:extLst>
                </a:gridCol>
              </a:tblGrid>
              <a:tr h="472843">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血液生化学</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LDL-C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b="1" kern="1200">
                          <a:solidFill>
                            <a:schemeClr val="lt1"/>
                          </a:solidFill>
                          <a:latin typeface="Corbel" panose="020B0503020204020204"/>
                        </a:defRPr>
                      </a:lvl1pPr>
                      <a:lvl2pPr marL="457200" algn="l" defTabSz="914400" rtl="0" eaLnBrk="1" latinLnBrk="0" hangingPunct="1">
                        <a:defRPr kumimoji="1" sz="1800" b="1" kern="1200">
                          <a:solidFill>
                            <a:schemeClr val="lt1"/>
                          </a:solidFill>
                          <a:latin typeface="Corbel" panose="020B0503020204020204"/>
                        </a:defRPr>
                      </a:lvl2pPr>
                      <a:lvl3pPr marL="914400" algn="l" defTabSz="914400" rtl="0" eaLnBrk="1" latinLnBrk="0" hangingPunct="1">
                        <a:defRPr kumimoji="1" sz="1800" b="1" kern="1200">
                          <a:solidFill>
                            <a:schemeClr val="lt1"/>
                          </a:solidFill>
                          <a:latin typeface="Corbel" panose="020B0503020204020204"/>
                        </a:defRPr>
                      </a:lvl3pPr>
                      <a:lvl4pPr marL="1371600" algn="l" defTabSz="914400" rtl="0" eaLnBrk="1" latinLnBrk="0" hangingPunct="1">
                        <a:defRPr kumimoji="1" sz="1800" b="1" kern="1200">
                          <a:solidFill>
                            <a:schemeClr val="lt1"/>
                          </a:solidFill>
                          <a:latin typeface="Corbel" panose="020B0503020204020204"/>
                        </a:defRPr>
                      </a:lvl4pPr>
                      <a:lvl5pPr marL="1828800" algn="l" defTabSz="914400" rtl="0" eaLnBrk="1" latinLnBrk="0" hangingPunct="1">
                        <a:defRPr kumimoji="1" sz="1800" b="1" kern="1200">
                          <a:solidFill>
                            <a:schemeClr val="lt1"/>
                          </a:solidFill>
                          <a:latin typeface="Corbel" panose="020B0503020204020204"/>
                        </a:defRPr>
                      </a:lvl5pPr>
                      <a:lvl6pPr marL="2286000" algn="l" defTabSz="914400" rtl="0" eaLnBrk="1" latinLnBrk="0" hangingPunct="1">
                        <a:defRPr kumimoji="1" sz="1800" b="1" kern="1200">
                          <a:solidFill>
                            <a:schemeClr val="lt1"/>
                          </a:solidFill>
                          <a:latin typeface="Corbel" panose="020B0503020204020204"/>
                        </a:defRPr>
                      </a:lvl6pPr>
                      <a:lvl7pPr marL="2743200" algn="l" defTabSz="914400" rtl="0" eaLnBrk="1" latinLnBrk="0" hangingPunct="1">
                        <a:defRPr kumimoji="1" sz="1800" b="1" kern="1200">
                          <a:solidFill>
                            <a:schemeClr val="lt1"/>
                          </a:solidFill>
                          <a:latin typeface="Corbel" panose="020B0503020204020204"/>
                        </a:defRPr>
                      </a:lvl7pPr>
                      <a:lvl8pPr marL="3200400" algn="l" defTabSz="914400" rtl="0" eaLnBrk="1" latinLnBrk="0" hangingPunct="1">
                        <a:defRPr kumimoji="1" sz="1800" b="1" kern="1200">
                          <a:solidFill>
                            <a:schemeClr val="lt1"/>
                          </a:solidFill>
                          <a:latin typeface="Corbel" panose="020B0503020204020204"/>
                        </a:defRPr>
                      </a:lvl8pPr>
                      <a:lvl9pPr marL="3657600" algn="l" defTabSz="914400" rtl="0" eaLnBrk="1" latinLnBrk="0" hangingPunct="1">
                        <a:defRPr kumimoji="1" sz="1800" b="1" kern="1200">
                          <a:solidFill>
                            <a:schemeClr val="lt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58mg/dl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872761"/>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bil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0.6mg/dl</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HDL-C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67.3mg/dl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219964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AST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TG</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197mg/dl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57737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754IU/l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BS</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299mg/dl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2417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AMY</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45IU/l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HbA1c</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9.5%</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038434"/>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BUN</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30.1mg/dl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lang="ja-JP" altLang="en-US" sz="210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826121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err="1">
                          <a:solidFill>
                            <a:srgbClr val="FF0000"/>
                          </a:solidFill>
                          <a:latin typeface="游ゴシック Medium" panose="020B0500000000000000" pitchFamily="50" charset="-128"/>
                          <a:ea typeface="游ゴシック Medium" panose="020B0500000000000000" pitchFamily="50" charset="-128"/>
                        </a:rPr>
                        <a:t>Cre</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1.34mg/dl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ja-JP" altLang="en-US" sz="2300" b="0" dirty="0">
                          <a:solidFill>
                            <a:schemeClr val="tx1"/>
                          </a:solidFill>
                          <a:latin typeface="游ゴシック Medium" panose="020B0500000000000000" pitchFamily="50" charset="-128"/>
                          <a:ea typeface="游ゴシック Medium" panose="020B0500000000000000" pitchFamily="50" charset="-128"/>
                        </a:rPr>
                        <a:t>末梢血</a:t>
                      </a: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545883"/>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Na</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131.9mEq/l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lang="en-US" altLang="ja-JP" sz="2300" dirty="0">
                          <a:latin typeface="游ゴシック Medium" panose="020B0500000000000000" pitchFamily="50" charset="-128"/>
                          <a:ea typeface="游ゴシック Medium" panose="020B0500000000000000" pitchFamily="50" charset="-128"/>
                        </a:rPr>
                        <a:t>WBC</a:t>
                      </a:r>
                      <a:endParaRPr lang="ja-JP" altLang="en-US" sz="2300" dirty="0">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3,500/</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54949"/>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K</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1" dirty="0">
                          <a:solidFill>
                            <a:srgbClr val="FF0000"/>
                          </a:solidFill>
                          <a:latin typeface="游ゴシック Medium" panose="020B0500000000000000" pitchFamily="50" charset="-128"/>
                          <a:ea typeface="游ゴシック Medium" panose="020B0500000000000000" pitchFamily="50" charset="-128"/>
                        </a:rPr>
                        <a:t>5.5mEq/l</a:t>
                      </a:r>
                      <a:endParaRPr kumimoji="1" lang="ja-JP" altLang="en-US" sz="2300" b="1" dirty="0">
                        <a:solidFill>
                          <a:srgbClr val="FF0000"/>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RBC</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460×10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042452"/>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Cl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96.1mEq/l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Ht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39.0%</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047188"/>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TP</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7.7g/dl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Plt</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20.9×10</a:t>
                      </a:r>
                      <a:r>
                        <a:rPr kumimoji="1" lang="en-US" altLang="ja-JP" sz="2300" b="0" baseline="30000" dirty="0">
                          <a:solidFill>
                            <a:schemeClr val="tx1"/>
                          </a:solidFill>
                          <a:latin typeface="游ゴシック Medium" panose="020B0500000000000000" pitchFamily="50" charset="-128"/>
                          <a:ea typeface="游ゴシック Medium" panose="020B0500000000000000" pitchFamily="50" charset="-128"/>
                        </a:rPr>
                        <a:t>4</a:t>
                      </a:r>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t>
                      </a:r>
                      <a:r>
                        <a:rPr kumimoji="1" lang="en-US" altLang="ja-JP" sz="2300" b="0" dirty="0" err="1">
                          <a:solidFill>
                            <a:schemeClr val="tx1"/>
                          </a:solidFill>
                          <a:latin typeface="游ゴシック Medium" panose="020B0500000000000000" pitchFamily="50" charset="-128"/>
                          <a:ea typeface="游ゴシック Medium" panose="020B0500000000000000" pitchFamily="50" charset="-128"/>
                        </a:rPr>
                        <a:t>μl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32427"/>
                  </a:ext>
                </a:extLst>
              </a:tr>
              <a:tr h="472843">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Alb</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r>
                        <a:rPr kumimoji="1" lang="en-US" altLang="ja-JP" sz="2300" b="0" dirty="0">
                          <a:solidFill>
                            <a:schemeClr val="tx1"/>
                          </a:solidFill>
                          <a:latin typeface="游ゴシック Medium" panose="020B0500000000000000" pitchFamily="50" charset="-128"/>
                          <a:ea typeface="游ゴシック Medium" panose="020B0500000000000000" pitchFamily="50" charset="-128"/>
                        </a:rPr>
                        <a:t>4.0g/dl</a:t>
                      </a:r>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64A3B">
                        <a:lumMod val="40000"/>
                        <a:lumOff val="60000"/>
                      </a:srgbClr>
                    </a:solidFill>
                  </a:tcPr>
                </a:tc>
                <a:tc>
                  <a:txBody>
                    <a:bodyPr/>
                    <a:lstStyle>
                      <a:lvl1pPr marL="0" algn="l" defTabSz="914400" rtl="0" eaLnBrk="1" latinLnBrk="0" hangingPunct="1">
                        <a:defRPr kumimoji="1" sz="1800" kern="1200">
                          <a:solidFill>
                            <a:schemeClr val="dk1"/>
                          </a:solidFill>
                          <a:latin typeface="Corbel" panose="020B0503020204020204"/>
                        </a:defRPr>
                      </a:lvl1pPr>
                      <a:lvl2pPr marL="457200" algn="l" defTabSz="914400" rtl="0" eaLnBrk="1" latinLnBrk="0" hangingPunct="1">
                        <a:defRPr kumimoji="1" sz="1800" kern="1200">
                          <a:solidFill>
                            <a:schemeClr val="dk1"/>
                          </a:solidFill>
                          <a:latin typeface="Corbel" panose="020B0503020204020204"/>
                        </a:defRPr>
                      </a:lvl2pPr>
                      <a:lvl3pPr marL="914400" algn="l" defTabSz="914400" rtl="0" eaLnBrk="1" latinLnBrk="0" hangingPunct="1">
                        <a:defRPr kumimoji="1" sz="1800" kern="1200">
                          <a:solidFill>
                            <a:schemeClr val="dk1"/>
                          </a:solidFill>
                          <a:latin typeface="Corbel" panose="020B0503020204020204"/>
                        </a:defRPr>
                      </a:lvl3pPr>
                      <a:lvl4pPr marL="1371600" algn="l" defTabSz="914400" rtl="0" eaLnBrk="1" latinLnBrk="0" hangingPunct="1">
                        <a:defRPr kumimoji="1" sz="1800" kern="1200">
                          <a:solidFill>
                            <a:schemeClr val="dk1"/>
                          </a:solidFill>
                          <a:latin typeface="Corbel" panose="020B0503020204020204"/>
                        </a:defRPr>
                      </a:lvl4pPr>
                      <a:lvl5pPr marL="1828800" algn="l" defTabSz="914400" rtl="0" eaLnBrk="1" latinLnBrk="0" hangingPunct="1">
                        <a:defRPr kumimoji="1" sz="1800" kern="1200">
                          <a:solidFill>
                            <a:schemeClr val="dk1"/>
                          </a:solidFill>
                          <a:latin typeface="Corbel" panose="020B0503020204020204"/>
                        </a:defRPr>
                      </a:lvl5pPr>
                      <a:lvl6pPr marL="2286000" algn="l" defTabSz="914400" rtl="0" eaLnBrk="1" latinLnBrk="0" hangingPunct="1">
                        <a:defRPr kumimoji="1" sz="1800" kern="1200">
                          <a:solidFill>
                            <a:schemeClr val="dk1"/>
                          </a:solidFill>
                          <a:latin typeface="Corbel" panose="020B0503020204020204"/>
                        </a:defRPr>
                      </a:lvl6pPr>
                      <a:lvl7pPr marL="2743200" algn="l" defTabSz="914400" rtl="0" eaLnBrk="1" latinLnBrk="0" hangingPunct="1">
                        <a:defRPr kumimoji="1" sz="1800" kern="1200">
                          <a:solidFill>
                            <a:schemeClr val="dk1"/>
                          </a:solidFill>
                          <a:latin typeface="Corbel" panose="020B0503020204020204"/>
                        </a:defRPr>
                      </a:lvl7pPr>
                      <a:lvl8pPr marL="3200400" algn="l" defTabSz="914400" rtl="0" eaLnBrk="1" latinLnBrk="0" hangingPunct="1">
                        <a:defRPr kumimoji="1" sz="1800" kern="1200">
                          <a:solidFill>
                            <a:schemeClr val="dk1"/>
                          </a:solidFill>
                          <a:latin typeface="Corbel" panose="020B0503020204020204"/>
                        </a:defRPr>
                      </a:lvl8pPr>
                      <a:lvl9pPr marL="3657600" algn="l" defTabSz="914400" rtl="0" eaLnBrk="1" latinLnBrk="0" hangingPunct="1">
                        <a:defRPr kumimoji="1" sz="1800" kern="1200">
                          <a:solidFill>
                            <a:schemeClr val="dk1"/>
                          </a:solidFill>
                          <a:latin typeface="Corbel" panose="020B0503020204020204"/>
                        </a:defRPr>
                      </a:lvl9pPr>
                    </a:lstStyle>
                    <a:p>
                      <a:endParaRPr kumimoji="1" lang="ja-JP" altLang="en-US" sz="2300" b="0" dirty="0">
                        <a:solidFill>
                          <a:schemeClr val="tx1"/>
                        </a:solidFill>
                        <a:latin typeface="游ゴシック Medium" panose="020B0500000000000000" pitchFamily="50" charset="-128"/>
                        <a:ea typeface="游ゴシック Medium" panose="020B0500000000000000" pitchFamily="50" charset="-128"/>
                      </a:endParaRPr>
                    </a:p>
                  </a:txBody>
                  <a:tcPr marL="116591" marR="116591" marT="58296" marB="58296">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2733163"/>
                  </a:ext>
                </a:extLst>
              </a:tr>
            </a:tbl>
          </a:graphicData>
        </a:graphic>
      </p:graphicFrame>
      <p:sp>
        <p:nvSpPr>
          <p:cNvPr id="2" name="正方形/長方形 1">
            <a:extLst>
              <a:ext uri="{FF2B5EF4-FFF2-40B4-BE49-F238E27FC236}">
                <a16:creationId xmlns:a16="http://schemas.microsoft.com/office/drawing/2014/main" id="{9EBE942A-ADC4-2752-9B5E-66111FAA2F92}"/>
              </a:ext>
            </a:extLst>
          </p:cNvPr>
          <p:cNvSpPr/>
          <p:nvPr/>
        </p:nvSpPr>
        <p:spPr>
          <a:xfrm>
            <a:off x="0" y="5695949"/>
            <a:ext cx="12192000" cy="1162051"/>
          </a:xfrm>
          <a:prstGeom prst="rect">
            <a:avLst/>
          </a:prstGeom>
          <a:solidFill>
            <a:srgbClr val="F2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79999E-6B5D-5C5C-3B24-D4B840CF2C26}"/>
              </a:ext>
            </a:extLst>
          </p:cNvPr>
          <p:cNvSpPr txBox="1"/>
          <p:nvPr/>
        </p:nvSpPr>
        <p:spPr>
          <a:xfrm>
            <a:off x="2301595" y="6189417"/>
            <a:ext cx="7588937" cy="379591"/>
          </a:xfrm>
          <a:prstGeom prst="rect">
            <a:avLst/>
          </a:prstGeom>
          <a:noFill/>
        </p:spPr>
        <p:txBody>
          <a:bodyPr wrap="none" rtlCol="0">
            <a:spAutoFit/>
          </a:bodyPr>
          <a:lstStyle/>
          <a:p>
            <a:pPr algn="ctr"/>
            <a:r>
              <a:rPr lang="ja-JP" altLang="en-US" sz="2800" b="1" i="0" u="none" strike="noStrike" baseline="30000" dirty="0">
                <a:solidFill>
                  <a:schemeClr val="bg1"/>
                </a:solidFill>
                <a:latin typeface="游ゴシック" panose="020B0400000000000000" pitchFamily="50" charset="-128"/>
                <a:ea typeface="游ゴシック" panose="020B0400000000000000" pitchFamily="50" charset="-128"/>
              </a:rPr>
              <a:t>また、「血液性化学検査」というタイトルは本当に必要でしょうか？</a:t>
            </a:r>
          </a:p>
        </p:txBody>
      </p:sp>
    </p:spTree>
    <p:extLst>
      <p:ext uri="{BB962C8B-B14F-4D97-AF65-F5344CB8AC3E}">
        <p14:creationId xmlns:p14="http://schemas.microsoft.com/office/powerpoint/2010/main" val="25848681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159</TotalTime>
  <Words>703</Words>
  <Application>Microsoft Office PowerPoint</Application>
  <PresentationFormat>ワイド画面</PresentationFormat>
  <Paragraphs>269</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14</vt:i4>
      </vt:variant>
    </vt:vector>
  </HeadingPairs>
  <TitlesOfParts>
    <vt:vector size="23" baseType="lpstr">
      <vt:lpstr>游ゴシック</vt:lpstr>
      <vt:lpstr>游ゴシック Light</vt:lpstr>
      <vt:lpstr>游ゴシック Medium</vt:lpstr>
      <vt:lpstr>Arial</vt:lpstr>
      <vt:lpstr>Calibri</vt:lpstr>
      <vt:lpstr>Calibri Light</vt:lpstr>
      <vt:lpstr>Wingdings 2</vt:lpstr>
      <vt:lpstr>Office テーマ</vt:lpstr>
      <vt:lpstr>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啓</dc:creator>
  <cp:lastModifiedBy>小林 啓</cp:lastModifiedBy>
  <cp:revision>18</cp:revision>
  <dcterms:created xsi:type="dcterms:W3CDTF">2022-08-31T06:38:38Z</dcterms:created>
  <dcterms:modified xsi:type="dcterms:W3CDTF">2022-09-18T13:39:00Z</dcterms:modified>
</cp:coreProperties>
</file>