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4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5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11" r:id="rId1"/>
    <p:sldMasterId id="2147483723" r:id="rId2"/>
    <p:sldMasterId id="2147483735" r:id="rId3"/>
  </p:sldMasterIdLst>
  <p:notesMasterIdLst>
    <p:notesMasterId r:id="rId12"/>
  </p:notesMasterIdLst>
  <p:sldIdLst>
    <p:sldId id="260" r:id="rId4"/>
    <p:sldId id="259" r:id="rId5"/>
    <p:sldId id="264" r:id="rId6"/>
    <p:sldId id="262" r:id="rId7"/>
    <p:sldId id="265" r:id="rId8"/>
    <p:sldId id="270" r:id="rId9"/>
    <p:sldId id="271" r:id="rId10"/>
    <p:sldId id="269" r:id="rId11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9476AD9B-B1D2-4822-9DDA-B4D7F23B06E2}">
          <p14:sldIdLst>
            <p14:sldId id="260"/>
            <p14:sldId id="259"/>
            <p14:sldId id="264"/>
            <p14:sldId id="262"/>
            <p14:sldId id="265"/>
            <p14:sldId id="270"/>
            <p14:sldId id="271"/>
            <p14:sldId id="269"/>
          </p14:sldIdLst>
        </p14:section>
        <p14:section name="タイトルなしのセクション" id="{7F042562-9AE7-475A-A191-F117168B7CC8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205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Okajima Takahiro" initials="OT" lastIdx="1" clrIdx="0">
    <p:extLst>
      <p:ext uri="{19B8F6BF-5375-455C-9EA6-DF929625EA0E}">
        <p15:presenceInfo xmlns:p15="http://schemas.microsoft.com/office/powerpoint/2012/main" userId="afe7f7eb4eee21f3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F7F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18" autoAdjust="0"/>
    <p:restoredTop sz="91747" autoAdjust="0"/>
  </p:normalViewPr>
  <p:slideViewPr>
    <p:cSldViewPr snapToGrid="0" showGuides="1">
      <p:cViewPr varScale="1">
        <p:scale>
          <a:sx n="78" d="100"/>
          <a:sy n="78" d="100"/>
        </p:scale>
        <p:origin x="648" y="62"/>
      </p:cViewPr>
      <p:guideLst>
        <p:guide orient="horz" pos="2205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commentAuthors" Target="commentAuthor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viewProps" Target="view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4350216906641621E-2"/>
          <c:y val="8.0629942702843002E-2"/>
          <c:w val="0.91060152200957534"/>
          <c:h val="0.8121404221378099"/>
        </c:manualLayout>
      </c:layout>
      <c:lineChart>
        <c:grouping val="standard"/>
        <c:varyColors val="0"/>
        <c:ser>
          <c:idx val="1"/>
          <c:order val="1"/>
          <c:tx>
            <c:strRef>
              <c:f>Sheet1!$C$1</c:f>
              <c:strCache>
                <c:ptCount val="1"/>
                <c:pt idx="0">
                  <c:v>尿蛋白</c:v>
                </c:pt>
              </c:strCache>
            </c:strRef>
          </c:tx>
          <c:spPr>
            <a:ln w="3175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Sheet1!$A$2:$A$15</c:f>
              <c:strCache>
                <c:ptCount val="14"/>
                <c:pt idx="0">
                  <c:v>Day1</c:v>
                </c:pt>
                <c:pt idx="1">
                  <c:v>Day5</c:v>
                </c:pt>
                <c:pt idx="2">
                  <c:v>Day6</c:v>
                </c:pt>
                <c:pt idx="3">
                  <c:v>Day9</c:v>
                </c:pt>
                <c:pt idx="4">
                  <c:v>Day10</c:v>
                </c:pt>
                <c:pt idx="5">
                  <c:v>Day13</c:v>
                </c:pt>
                <c:pt idx="6">
                  <c:v>Day14</c:v>
                </c:pt>
                <c:pt idx="7">
                  <c:v>Day17</c:v>
                </c:pt>
                <c:pt idx="8">
                  <c:v>Day18</c:v>
                </c:pt>
                <c:pt idx="9">
                  <c:v>Day21</c:v>
                </c:pt>
                <c:pt idx="10">
                  <c:v>Day25</c:v>
                </c:pt>
                <c:pt idx="11">
                  <c:v>Day29</c:v>
                </c:pt>
                <c:pt idx="12">
                  <c:v>Day33</c:v>
                </c:pt>
                <c:pt idx="13">
                  <c:v>Day37</c:v>
                </c:pt>
              </c:strCache>
            </c:strRef>
          </c:cat>
          <c:val>
            <c:numRef>
              <c:f>Sheet1!$C$2:$C$15</c:f>
              <c:numCache>
                <c:formatCode>General</c:formatCode>
                <c:ptCount val="14"/>
                <c:pt idx="1">
                  <c:v>14.9</c:v>
                </c:pt>
                <c:pt idx="2">
                  <c:v>13</c:v>
                </c:pt>
                <c:pt idx="3">
                  <c:v>11.08</c:v>
                </c:pt>
                <c:pt idx="4">
                  <c:v>10.8</c:v>
                </c:pt>
                <c:pt idx="5">
                  <c:v>4.3600000000000003</c:v>
                </c:pt>
                <c:pt idx="6">
                  <c:v>2.98</c:v>
                </c:pt>
                <c:pt idx="7">
                  <c:v>1.41</c:v>
                </c:pt>
                <c:pt idx="8">
                  <c:v>0.19</c:v>
                </c:pt>
                <c:pt idx="9">
                  <c:v>7.0000000000000007E-2</c:v>
                </c:pt>
                <c:pt idx="10">
                  <c:v>0.06</c:v>
                </c:pt>
                <c:pt idx="11">
                  <c:v>0.02</c:v>
                </c:pt>
                <c:pt idx="12">
                  <c:v>7.0000000000000007E-2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5B7-4E81-8E8E-DBA470CED98D}"/>
            </c:ext>
          </c:extLst>
        </c:ser>
        <c:ser>
          <c:idx val="0"/>
          <c:order val="2"/>
          <c:tx>
            <c:strRef>
              <c:f>Sheet1!$B$1</c:f>
              <c:strCache>
                <c:ptCount val="1"/>
                <c:pt idx="0">
                  <c:v>ALB</c:v>
                </c:pt>
              </c:strCache>
            </c:strRef>
          </c:tx>
          <c:spPr>
            <a:ln w="3175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Sheet1!$A$2:$A$15</c:f>
              <c:strCache>
                <c:ptCount val="14"/>
                <c:pt idx="0">
                  <c:v>Day1</c:v>
                </c:pt>
                <c:pt idx="1">
                  <c:v>Day5</c:v>
                </c:pt>
                <c:pt idx="2">
                  <c:v>Day6</c:v>
                </c:pt>
                <c:pt idx="3">
                  <c:v>Day9</c:v>
                </c:pt>
                <c:pt idx="4">
                  <c:v>Day10</c:v>
                </c:pt>
                <c:pt idx="5">
                  <c:v>Day13</c:v>
                </c:pt>
                <c:pt idx="6">
                  <c:v>Day14</c:v>
                </c:pt>
                <c:pt idx="7">
                  <c:v>Day17</c:v>
                </c:pt>
                <c:pt idx="8">
                  <c:v>Day18</c:v>
                </c:pt>
                <c:pt idx="9">
                  <c:v>Day21</c:v>
                </c:pt>
                <c:pt idx="10">
                  <c:v>Day25</c:v>
                </c:pt>
                <c:pt idx="11">
                  <c:v>Day29</c:v>
                </c:pt>
                <c:pt idx="12">
                  <c:v>Day33</c:v>
                </c:pt>
                <c:pt idx="13">
                  <c:v>Day37</c:v>
                </c:pt>
              </c:strCache>
            </c:strRef>
          </c:cat>
          <c:val>
            <c:numRef>
              <c:f>Sheet1!$B$2:$B$15</c:f>
              <c:numCache>
                <c:formatCode>General</c:formatCode>
                <c:ptCount val="14"/>
                <c:pt idx="0">
                  <c:v>1.4</c:v>
                </c:pt>
                <c:pt idx="1">
                  <c:v>1.1000000000000001</c:v>
                </c:pt>
                <c:pt idx="2">
                  <c:v>1.2</c:v>
                </c:pt>
                <c:pt idx="3">
                  <c:v>1.1000000000000001</c:v>
                </c:pt>
                <c:pt idx="4">
                  <c:v>1.3</c:v>
                </c:pt>
                <c:pt idx="5">
                  <c:v>1.5</c:v>
                </c:pt>
                <c:pt idx="7">
                  <c:v>1.7</c:v>
                </c:pt>
                <c:pt idx="8">
                  <c:v>1.8</c:v>
                </c:pt>
                <c:pt idx="9">
                  <c:v>2.1</c:v>
                </c:pt>
                <c:pt idx="10">
                  <c:v>2.4</c:v>
                </c:pt>
                <c:pt idx="12">
                  <c:v>2.9</c:v>
                </c:pt>
                <c:pt idx="13">
                  <c:v>3.4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B916-4700-81D4-C6742FAE0F12}"/>
            </c:ext>
          </c:extLst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804576160"/>
        <c:axId val="246572512"/>
      </c:lineChart>
      <c:lineChart>
        <c:grouping val="standard"/>
        <c:varyColors val="0"/>
        <c:ser>
          <c:idx val="2"/>
          <c:order val="0"/>
          <c:tx>
            <c:strRef>
              <c:f>Sheet1!$D$1</c:f>
              <c:strCache>
                <c:ptCount val="1"/>
                <c:pt idx="0">
                  <c:v>体重</c:v>
                </c:pt>
              </c:strCache>
            </c:strRef>
          </c:tx>
          <c:spPr>
            <a:ln w="31750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Sheet1!$A$2:$A$15</c:f>
              <c:strCache>
                <c:ptCount val="14"/>
                <c:pt idx="0">
                  <c:v>Day1</c:v>
                </c:pt>
                <c:pt idx="1">
                  <c:v>Day5</c:v>
                </c:pt>
                <c:pt idx="2">
                  <c:v>Day6</c:v>
                </c:pt>
                <c:pt idx="3">
                  <c:v>Day9</c:v>
                </c:pt>
                <c:pt idx="4">
                  <c:v>Day10</c:v>
                </c:pt>
                <c:pt idx="5">
                  <c:v>Day13</c:v>
                </c:pt>
                <c:pt idx="6">
                  <c:v>Day14</c:v>
                </c:pt>
                <c:pt idx="7">
                  <c:v>Day17</c:v>
                </c:pt>
                <c:pt idx="8">
                  <c:v>Day18</c:v>
                </c:pt>
                <c:pt idx="9">
                  <c:v>Day21</c:v>
                </c:pt>
                <c:pt idx="10">
                  <c:v>Day25</c:v>
                </c:pt>
                <c:pt idx="11">
                  <c:v>Day29</c:v>
                </c:pt>
                <c:pt idx="12">
                  <c:v>Day33</c:v>
                </c:pt>
                <c:pt idx="13">
                  <c:v>Day37</c:v>
                </c:pt>
              </c:strCache>
            </c:strRef>
          </c:cat>
          <c:val>
            <c:numRef>
              <c:f>Sheet1!$D$2:$D$15</c:f>
              <c:numCache>
                <c:formatCode>General</c:formatCode>
                <c:ptCount val="14"/>
                <c:pt idx="0">
                  <c:v>83.2</c:v>
                </c:pt>
                <c:pt idx="1">
                  <c:v>83.7</c:v>
                </c:pt>
                <c:pt idx="2">
                  <c:v>83.1</c:v>
                </c:pt>
                <c:pt idx="3">
                  <c:v>84</c:v>
                </c:pt>
                <c:pt idx="4">
                  <c:v>85</c:v>
                </c:pt>
                <c:pt idx="5">
                  <c:v>83.3</c:v>
                </c:pt>
                <c:pt idx="6">
                  <c:v>76.900000000000006</c:v>
                </c:pt>
                <c:pt idx="7">
                  <c:v>73.3</c:v>
                </c:pt>
                <c:pt idx="8">
                  <c:v>71.599999999999994</c:v>
                </c:pt>
                <c:pt idx="9">
                  <c:v>71.900000000000006</c:v>
                </c:pt>
                <c:pt idx="10">
                  <c:v>72.3</c:v>
                </c:pt>
                <c:pt idx="11">
                  <c:v>72</c:v>
                </c:pt>
                <c:pt idx="12">
                  <c:v>72.8</c:v>
                </c:pt>
                <c:pt idx="13">
                  <c:v>73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15B7-4E81-8E8E-DBA470CED98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91333968"/>
        <c:axId val="491331056"/>
      </c:lineChart>
      <c:valAx>
        <c:axId val="246572512"/>
        <c:scaling>
          <c:orientation val="minMax"/>
        </c:scaling>
        <c:delete val="0"/>
        <c:axPos val="r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ln w="9525">
                  <a:solidFill>
                    <a:schemeClr val="tx1"/>
                  </a:solidFill>
                </a:ln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1804576160"/>
        <c:crosses val="max"/>
        <c:crossBetween val="between"/>
      </c:valAx>
      <c:catAx>
        <c:axId val="18045761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246572512"/>
        <c:crosses val="autoZero"/>
        <c:auto val="1"/>
        <c:lblAlgn val="ctr"/>
        <c:lblOffset val="100"/>
        <c:noMultiLvlLbl val="0"/>
      </c:catAx>
      <c:valAx>
        <c:axId val="491331056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491333968"/>
        <c:crosses val="autoZero"/>
        <c:crossBetween val="between"/>
      </c:valAx>
      <c:catAx>
        <c:axId val="49133396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491331056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53531170804187655"/>
          <c:y val="0.17282722245892296"/>
          <c:w val="0.21295628492644422"/>
          <c:h val="6.260094860673820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ln w="6350">
                <a:solidFill>
                  <a:schemeClr val="tx1"/>
                </a:solidFill>
              </a:ln>
              <a:solidFill>
                <a:schemeClr val="tx1">
                  <a:alpha val="96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zero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2"/>
          <c:order val="2"/>
          <c:tx>
            <c:strRef>
              <c:f>Sheet1!$D$1</c:f>
              <c:strCache>
                <c:ptCount val="1"/>
                <c:pt idx="0">
                  <c:v>体重</c:v>
                </c:pt>
              </c:strCache>
            </c:strRef>
          </c:tx>
          <c:spPr>
            <a:ln w="28575" cap="rnd">
              <a:noFill/>
              <a:round/>
            </a:ln>
            <a:effectLst/>
          </c:spPr>
          <c:marker>
            <c:symbol val="circle"/>
            <c:size val="5"/>
            <c:spPr>
              <a:noFill/>
              <a:ln w="9525">
                <a:noFill/>
              </a:ln>
              <a:effectLst/>
            </c:spPr>
          </c:marker>
          <c:cat>
            <c:numRef>
              <c:f>Sheet1!$A$2:$A$11</c:f>
              <c:numCache>
                <c:formatCode>General</c:formatCode>
                <c:ptCount val="10"/>
                <c:pt idx="0">
                  <c:v>1</c:v>
                </c:pt>
                <c:pt idx="1">
                  <c:v>5</c:v>
                </c:pt>
                <c:pt idx="2">
                  <c:v>9</c:v>
                </c:pt>
                <c:pt idx="3">
                  <c:v>13</c:v>
                </c:pt>
                <c:pt idx="4">
                  <c:v>17</c:v>
                </c:pt>
                <c:pt idx="5">
                  <c:v>21</c:v>
                </c:pt>
                <c:pt idx="6">
                  <c:v>25</c:v>
                </c:pt>
                <c:pt idx="7">
                  <c:v>29</c:v>
                </c:pt>
                <c:pt idx="8">
                  <c:v>33</c:v>
                </c:pt>
                <c:pt idx="9">
                  <c:v>37</c:v>
                </c:pt>
              </c:numCache>
            </c:numRef>
          </c:cat>
          <c:val>
            <c:numRef>
              <c:f>Sheet1!$D$2:$D$11</c:f>
              <c:numCache>
                <c:formatCode>General</c:formatCode>
                <c:ptCount val="10"/>
                <c:pt idx="0">
                  <c:v>83.2</c:v>
                </c:pt>
                <c:pt idx="1">
                  <c:v>83.7</c:v>
                </c:pt>
                <c:pt idx="2">
                  <c:v>84</c:v>
                </c:pt>
                <c:pt idx="3">
                  <c:v>83.3</c:v>
                </c:pt>
                <c:pt idx="4">
                  <c:v>73.3</c:v>
                </c:pt>
                <c:pt idx="5">
                  <c:v>71.900000000000006</c:v>
                </c:pt>
                <c:pt idx="6">
                  <c:v>72.3</c:v>
                </c:pt>
                <c:pt idx="7">
                  <c:v>72</c:v>
                </c:pt>
                <c:pt idx="8">
                  <c:v>72.8</c:v>
                </c:pt>
                <c:pt idx="9">
                  <c:v>73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C524-475E-947B-D151B3E1992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271502240"/>
        <c:axId val="1271491008"/>
        <c:extLst>
          <c:ext xmlns:c15="http://schemas.microsoft.com/office/drawing/2012/chart" uri="{02D57815-91ED-43cb-92C2-25804820EDAC}">
            <c15:filteredLineSeries>
              <c15:ser>
                <c:idx val="0"/>
                <c:order val="0"/>
                <c:tx>
                  <c:strRef>
                    <c:extLst>
                      <c:ext uri="{02D57815-91ED-43cb-92C2-25804820EDAC}">
                        <c15:formulaRef>
                          <c15:sqref>Sheet1!$B$1</c15:sqref>
                        </c15:formulaRef>
                      </c:ext>
                    </c:extLst>
                    <c:strCache>
                      <c:ptCount val="1"/>
                      <c:pt idx="0">
                        <c:v>ALB</c:v>
                      </c:pt>
                    </c:strCache>
                  </c:strRef>
                </c:tx>
                <c:spPr>
                  <a:ln w="28575" cap="rnd">
                    <a:solidFill>
                      <a:schemeClr val="accent1"/>
                    </a:solidFill>
                    <a:round/>
                  </a:ln>
                  <a:effectLst/>
                </c:spPr>
                <c:marker>
                  <c:symbol val="circle"/>
                  <c:size val="5"/>
                  <c:spPr>
                    <a:solidFill>
                      <a:schemeClr val="accent1"/>
                    </a:solidFill>
                    <a:ln w="9525">
                      <a:solidFill>
                        <a:schemeClr val="accent1"/>
                      </a:solidFill>
                    </a:ln>
                    <a:effectLst/>
                  </c:spPr>
                </c:marker>
                <c:cat>
                  <c:numRef>
                    <c:extLst>
                      <c:ext uri="{02D57815-91ED-43cb-92C2-25804820EDAC}">
                        <c15:formulaRef>
                          <c15:sqref>Sheet1!$A$2:$A$11</c15:sqref>
                        </c15:formulaRef>
                      </c:ext>
                    </c:extLst>
                    <c:numCache>
                      <c:formatCode>General</c:formatCode>
                      <c:ptCount val="10"/>
                      <c:pt idx="0">
                        <c:v>1</c:v>
                      </c:pt>
                      <c:pt idx="1">
                        <c:v>5</c:v>
                      </c:pt>
                      <c:pt idx="2">
                        <c:v>9</c:v>
                      </c:pt>
                      <c:pt idx="3">
                        <c:v>13</c:v>
                      </c:pt>
                      <c:pt idx="4">
                        <c:v>17</c:v>
                      </c:pt>
                      <c:pt idx="5">
                        <c:v>21</c:v>
                      </c:pt>
                      <c:pt idx="6">
                        <c:v>25</c:v>
                      </c:pt>
                      <c:pt idx="7">
                        <c:v>29</c:v>
                      </c:pt>
                      <c:pt idx="8">
                        <c:v>33</c:v>
                      </c:pt>
                      <c:pt idx="9">
                        <c:v>37</c:v>
                      </c:pt>
                    </c:numCache>
                  </c:numRef>
                </c:cat>
                <c:val>
                  <c:numRef>
                    <c:extLst>
                      <c:ext uri="{02D57815-91ED-43cb-92C2-25804820EDAC}">
                        <c15:formulaRef>
                          <c15:sqref>Sheet1!$B$2:$B$11</c15:sqref>
                        </c15:formulaRef>
                      </c:ext>
                    </c:extLst>
                    <c:numCache>
                      <c:formatCode>General</c:formatCode>
                      <c:ptCount val="10"/>
                      <c:pt idx="0">
                        <c:v>1.4</c:v>
                      </c:pt>
                      <c:pt idx="1">
                        <c:v>1.1000000000000001</c:v>
                      </c:pt>
                      <c:pt idx="2">
                        <c:v>1.1000000000000001</c:v>
                      </c:pt>
                      <c:pt idx="3">
                        <c:v>1.5</c:v>
                      </c:pt>
                      <c:pt idx="4">
                        <c:v>1.7</c:v>
                      </c:pt>
                      <c:pt idx="5">
                        <c:v>2.1</c:v>
                      </c:pt>
                      <c:pt idx="6">
                        <c:v>2.4</c:v>
                      </c:pt>
                      <c:pt idx="7">
                        <c:v>2.8</c:v>
                      </c:pt>
                      <c:pt idx="8">
                        <c:v>2.9</c:v>
                      </c:pt>
                      <c:pt idx="9">
                        <c:v>3.4</c:v>
                      </c:pt>
                    </c:numCache>
                  </c:numRef>
                </c:val>
                <c:smooth val="0"/>
                <c:extLst>
                  <c:ext xmlns:c16="http://schemas.microsoft.com/office/drawing/2014/chart" uri="{C3380CC4-5D6E-409C-BE32-E72D297353CC}">
                    <c16:uniqueId val="{00000000-C524-475E-947B-D151B3E1992E}"/>
                  </c:ext>
                </c:extLst>
              </c15:ser>
            </c15:filteredLineSeries>
            <c15:filteredLineSeries>
              <c15:ser>
                <c:idx val="1"/>
                <c:order val="1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Sheet1!$C$1</c15:sqref>
                        </c15:formulaRef>
                      </c:ext>
                    </c:extLst>
                    <c:strCache>
                      <c:ptCount val="1"/>
                      <c:pt idx="0">
                        <c:v>尿蛋白</c:v>
                      </c:pt>
                    </c:strCache>
                  </c:strRef>
                </c:tx>
                <c:spPr>
                  <a:ln w="28575" cap="rnd">
                    <a:solidFill>
                      <a:schemeClr val="accent2"/>
                    </a:solidFill>
                    <a:round/>
                  </a:ln>
                  <a:effectLst/>
                </c:spPr>
                <c:marker>
                  <c:symbol val="circle"/>
                  <c:size val="5"/>
                  <c:spPr>
                    <a:solidFill>
                      <a:schemeClr val="accent2"/>
                    </a:solidFill>
                    <a:ln w="9525">
                      <a:solidFill>
                        <a:schemeClr val="accent2"/>
                      </a:solidFill>
                    </a:ln>
                    <a:effectLst/>
                  </c:spPr>
                </c:marker>
                <c:cat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Sheet1!$A$2:$A$11</c15:sqref>
                        </c15:formulaRef>
                      </c:ext>
                    </c:extLst>
                    <c:numCache>
                      <c:formatCode>General</c:formatCode>
                      <c:ptCount val="10"/>
                      <c:pt idx="0">
                        <c:v>1</c:v>
                      </c:pt>
                      <c:pt idx="1">
                        <c:v>5</c:v>
                      </c:pt>
                      <c:pt idx="2">
                        <c:v>9</c:v>
                      </c:pt>
                      <c:pt idx="3">
                        <c:v>13</c:v>
                      </c:pt>
                      <c:pt idx="4">
                        <c:v>17</c:v>
                      </c:pt>
                      <c:pt idx="5">
                        <c:v>21</c:v>
                      </c:pt>
                      <c:pt idx="6">
                        <c:v>25</c:v>
                      </c:pt>
                      <c:pt idx="7">
                        <c:v>29</c:v>
                      </c:pt>
                      <c:pt idx="8">
                        <c:v>33</c:v>
                      </c:pt>
                      <c:pt idx="9">
                        <c:v>37</c:v>
                      </c:pt>
                    </c:numCache>
                  </c:num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Sheet1!$C$2:$C$11</c15:sqref>
                        </c15:formulaRef>
                      </c:ext>
                    </c:extLst>
                    <c:numCache>
                      <c:formatCode>General</c:formatCode>
                      <c:ptCount val="10"/>
                      <c:pt idx="0">
                        <c:v>11.6</c:v>
                      </c:pt>
                      <c:pt idx="1">
                        <c:v>11.6</c:v>
                      </c:pt>
                      <c:pt idx="2">
                        <c:v>11.08</c:v>
                      </c:pt>
                      <c:pt idx="3">
                        <c:v>4.3600000000000003</c:v>
                      </c:pt>
                      <c:pt idx="4">
                        <c:v>1.41</c:v>
                      </c:pt>
                      <c:pt idx="5">
                        <c:v>7.0000000000000007E-2</c:v>
                      </c:pt>
                      <c:pt idx="6">
                        <c:v>0.06</c:v>
                      </c:pt>
                      <c:pt idx="7">
                        <c:v>0.02</c:v>
                      </c:pt>
                      <c:pt idx="8">
                        <c:v>7.0000000000000007E-2</c:v>
                      </c:pt>
                      <c:pt idx="9">
                        <c:v>7.0000000000000007E-2</c:v>
                      </c:pt>
                    </c:numCache>
                  </c:numRef>
                </c: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1-C524-475E-947B-D151B3E1992E}"/>
                  </c:ext>
                </c:extLst>
              </c15:ser>
            </c15:filteredLineSeries>
          </c:ext>
        </c:extLst>
      </c:lineChart>
      <c:catAx>
        <c:axId val="12715022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high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1271491008"/>
        <c:crosses val="autoZero"/>
        <c:auto val="1"/>
        <c:lblAlgn val="ctr"/>
        <c:lblOffset val="100"/>
        <c:noMultiLvlLbl val="0"/>
      </c:catAx>
      <c:valAx>
        <c:axId val="12714910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1271502240"/>
        <c:crosses val="autoZero"/>
        <c:crossBetween val="between"/>
        <c:majorUnit val="4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1"/>
          <c:order val="1"/>
          <c:tx>
            <c:strRef>
              <c:f>Sheet1!$C$1</c:f>
              <c:strCache>
                <c:ptCount val="1"/>
                <c:pt idx="0">
                  <c:v>尿蛋白</c:v>
                </c:pt>
              </c:strCache>
            </c:strRef>
          </c:tx>
          <c:spPr>
            <a:ln w="63500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76200">
                <a:solidFill>
                  <a:schemeClr val="accent2"/>
                </a:solidFill>
              </a:ln>
              <a:effectLst/>
            </c:spPr>
          </c:marker>
          <c:cat>
            <c:numRef>
              <c:f>Sheet1!$A$2:$A$11</c:f>
              <c:numCache>
                <c:formatCode>General</c:formatCode>
                <c:ptCount val="10"/>
                <c:pt idx="0">
                  <c:v>1</c:v>
                </c:pt>
                <c:pt idx="1">
                  <c:v>5</c:v>
                </c:pt>
                <c:pt idx="2">
                  <c:v>9</c:v>
                </c:pt>
                <c:pt idx="3">
                  <c:v>13</c:v>
                </c:pt>
                <c:pt idx="4">
                  <c:v>17</c:v>
                </c:pt>
                <c:pt idx="5">
                  <c:v>21</c:v>
                </c:pt>
                <c:pt idx="6">
                  <c:v>25</c:v>
                </c:pt>
                <c:pt idx="7">
                  <c:v>29</c:v>
                </c:pt>
                <c:pt idx="8">
                  <c:v>33</c:v>
                </c:pt>
                <c:pt idx="9">
                  <c:v>37</c:v>
                </c:pt>
              </c:numCache>
            </c:numRef>
          </c:cat>
          <c:val>
            <c:numRef>
              <c:f>Sheet1!$C$2:$C$11</c:f>
              <c:numCache>
                <c:formatCode>General</c:formatCode>
                <c:ptCount val="10"/>
                <c:pt idx="1">
                  <c:v>14.9</c:v>
                </c:pt>
                <c:pt idx="2">
                  <c:v>11.08</c:v>
                </c:pt>
                <c:pt idx="3">
                  <c:v>4.3600000000000003</c:v>
                </c:pt>
                <c:pt idx="4">
                  <c:v>1.41</c:v>
                </c:pt>
                <c:pt idx="5">
                  <c:v>7.0000000000000007E-2</c:v>
                </c:pt>
                <c:pt idx="6">
                  <c:v>0.06</c:v>
                </c:pt>
                <c:pt idx="7">
                  <c:v>0.02</c:v>
                </c:pt>
                <c:pt idx="8">
                  <c:v>7.0000000000000007E-2</c:v>
                </c:pt>
                <c:pt idx="9">
                  <c:v>7.0000000000000007E-2</c:v>
                </c:pt>
              </c:numCache>
            </c:numRef>
          </c:val>
          <c:smooth val="0"/>
          <c:extLst xmlns:c15="http://schemas.microsoft.com/office/drawing/2012/chart">
            <c:ext xmlns:c16="http://schemas.microsoft.com/office/drawing/2014/chart" uri="{C3380CC4-5D6E-409C-BE32-E72D297353CC}">
              <c16:uniqueId val="{00000000-0594-4BFB-B2FF-32AEA8A7186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271502240"/>
        <c:axId val="1271491008"/>
        <c:extLst>
          <c:ext xmlns:c15="http://schemas.microsoft.com/office/drawing/2012/chart" uri="{02D57815-91ED-43cb-92C2-25804820EDAC}">
            <c15:filteredLineSeries>
              <c15:ser>
                <c:idx val="0"/>
                <c:order val="0"/>
                <c:tx>
                  <c:strRef>
                    <c:extLst>
                      <c:ext uri="{02D57815-91ED-43cb-92C2-25804820EDAC}">
                        <c15:formulaRef>
                          <c15:sqref>Sheet1!$B$1</c15:sqref>
                        </c15:formulaRef>
                      </c:ext>
                    </c:extLst>
                    <c:strCache>
                      <c:ptCount val="1"/>
                      <c:pt idx="0">
                        <c:v>ALB</c:v>
                      </c:pt>
                    </c:strCache>
                  </c:strRef>
                </c:tx>
                <c:spPr>
                  <a:ln w="28575" cap="rnd">
                    <a:solidFill>
                      <a:schemeClr val="accent1"/>
                    </a:solidFill>
                    <a:round/>
                  </a:ln>
                  <a:effectLst/>
                </c:spPr>
                <c:marker>
                  <c:symbol val="circle"/>
                  <c:size val="5"/>
                  <c:spPr>
                    <a:solidFill>
                      <a:schemeClr val="accent1"/>
                    </a:solidFill>
                    <a:ln w="9525">
                      <a:solidFill>
                        <a:schemeClr val="accent1"/>
                      </a:solidFill>
                    </a:ln>
                    <a:effectLst/>
                  </c:spPr>
                </c:marker>
                <c:cat>
                  <c:numRef>
                    <c:extLst>
                      <c:ext uri="{02D57815-91ED-43cb-92C2-25804820EDAC}">
                        <c15:formulaRef>
                          <c15:sqref>Sheet1!$A$2:$A$11</c15:sqref>
                        </c15:formulaRef>
                      </c:ext>
                    </c:extLst>
                    <c:numCache>
                      <c:formatCode>General</c:formatCode>
                      <c:ptCount val="10"/>
                      <c:pt idx="0">
                        <c:v>1</c:v>
                      </c:pt>
                      <c:pt idx="1">
                        <c:v>5</c:v>
                      </c:pt>
                      <c:pt idx="2">
                        <c:v>9</c:v>
                      </c:pt>
                      <c:pt idx="3">
                        <c:v>13</c:v>
                      </c:pt>
                      <c:pt idx="4">
                        <c:v>17</c:v>
                      </c:pt>
                      <c:pt idx="5">
                        <c:v>21</c:v>
                      </c:pt>
                      <c:pt idx="6">
                        <c:v>25</c:v>
                      </c:pt>
                      <c:pt idx="7">
                        <c:v>29</c:v>
                      </c:pt>
                      <c:pt idx="8">
                        <c:v>33</c:v>
                      </c:pt>
                      <c:pt idx="9">
                        <c:v>37</c:v>
                      </c:pt>
                    </c:numCache>
                  </c:numRef>
                </c:cat>
                <c:val>
                  <c:numRef>
                    <c:extLst>
                      <c:ext uri="{02D57815-91ED-43cb-92C2-25804820EDAC}">
                        <c15:formulaRef>
                          <c15:sqref>Sheet1!$B$2:$B$11</c15:sqref>
                        </c15:formulaRef>
                      </c:ext>
                    </c:extLst>
                    <c:numCache>
                      <c:formatCode>General</c:formatCode>
                      <c:ptCount val="10"/>
                      <c:pt idx="0">
                        <c:v>1.4</c:v>
                      </c:pt>
                      <c:pt idx="1">
                        <c:v>1.1000000000000001</c:v>
                      </c:pt>
                      <c:pt idx="2">
                        <c:v>1.1000000000000001</c:v>
                      </c:pt>
                      <c:pt idx="3">
                        <c:v>1.5</c:v>
                      </c:pt>
                      <c:pt idx="4">
                        <c:v>1.7</c:v>
                      </c:pt>
                      <c:pt idx="5">
                        <c:v>2.1</c:v>
                      </c:pt>
                      <c:pt idx="6">
                        <c:v>2.4</c:v>
                      </c:pt>
                      <c:pt idx="7">
                        <c:v>2.8</c:v>
                      </c:pt>
                      <c:pt idx="8">
                        <c:v>2.9</c:v>
                      </c:pt>
                      <c:pt idx="9">
                        <c:v>3.4</c:v>
                      </c:pt>
                    </c:numCache>
                  </c:numRef>
                </c:val>
                <c:smooth val="0"/>
                <c:extLst>
                  <c:ext xmlns:c16="http://schemas.microsoft.com/office/drawing/2014/chart" uri="{C3380CC4-5D6E-409C-BE32-E72D297353CC}">
                    <c16:uniqueId val="{00000001-0594-4BFB-B2FF-32AEA8A7186F}"/>
                  </c:ext>
                </c:extLst>
              </c15:ser>
            </c15:filteredLineSeries>
            <c15:filteredLineSeries>
              <c15:ser>
                <c:idx val="2"/>
                <c:order val="2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Sheet1!$D$1</c15:sqref>
                        </c15:formulaRef>
                      </c:ext>
                    </c:extLst>
                    <c:strCache>
                      <c:ptCount val="1"/>
                      <c:pt idx="0">
                        <c:v>体重</c:v>
                      </c:pt>
                    </c:strCache>
                  </c:strRef>
                </c:tx>
                <c:spPr>
                  <a:ln w="63500" cap="rnd">
                    <a:solidFill>
                      <a:schemeClr val="accent2"/>
                    </a:solidFill>
                    <a:round/>
                  </a:ln>
                  <a:effectLst/>
                </c:spPr>
                <c:marker>
                  <c:symbol val="circle"/>
                  <c:size val="5"/>
                  <c:spPr>
                    <a:solidFill>
                      <a:schemeClr val="accent2"/>
                    </a:solidFill>
                    <a:ln w="76200">
                      <a:solidFill>
                        <a:schemeClr val="accent2"/>
                      </a:solidFill>
                    </a:ln>
                    <a:effectLst/>
                  </c:spPr>
                </c:marker>
                <c:cat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Sheet1!$A$2:$A$11</c15:sqref>
                        </c15:formulaRef>
                      </c:ext>
                    </c:extLst>
                    <c:numCache>
                      <c:formatCode>General</c:formatCode>
                      <c:ptCount val="10"/>
                      <c:pt idx="0">
                        <c:v>1</c:v>
                      </c:pt>
                      <c:pt idx="1">
                        <c:v>5</c:v>
                      </c:pt>
                      <c:pt idx="2">
                        <c:v>9</c:v>
                      </c:pt>
                      <c:pt idx="3">
                        <c:v>13</c:v>
                      </c:pt>
                      <c:pt idx="4">
                        <c:v>17</c:v>
                      </c:pt>
                      <c:pt idx="5">
                        <c:v>21</c:v>
                      </c:pt>
                      <c:pt idx="6">
                        <c:v>25</c:v>
                      </c:pt>
                      <c:pt idx="7">
                        <c:v>29</c:v>
                      </c:pt>
                      <c:pt idx="8">
                        <c:v>33</c:v>
                      </c:pt>
                      <c:pt idx="9">
                        <c:v>37</c:v>
                      </c:pt>
                    </c:numCache>
                  </c:num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Sheet1!$D$2:$D$11</c15:sqref>
                        </c15:formulaRef>
                      </c:ext>
                    </c:extLst>
                    <c:numCache>
                      <c:formatCode>General</c:formatCode>
                      <c:ptCount val="10"/>
                      <c:pt idx="0">
                        <c:v>83.2</c:v>
                      </c:pt>
                      <c:pt idx="1">
                        <c:v>83.7</c:v>
                      </c:pt>
                      <c:pt idx="2">
                        <c:v>84</c:v>
                      </c:pt>
                      <c:pt idx="3">
                        <c:v>83.3</c:v>
                      </c:pt>
                      <c:pt idx="4">
                        <c:v>73.3</c:v>
                      </c:pt>
                      <c:pt idx="5">
                        <c:v>71.900000000000006</c:v>
                      </c:pt>
                      <c:pt idx="6">
                        <c:v>72.3</c:v>
                      </c:pt>
                      <c:pt idx="7">
                        <c:v>72</c:v>
                      </c:pt>
                      <c:pt idx="8">
                        <c:v>72.8</c:v>
                      </c:pt>
                      <c:pt idx="9">
                        <c:v>73</c:v>
                      </c:pt>
                    </c:numCache>
                  </c:numRef>
                </c: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2-0594-4BFB-B2FF-32AEA8A7186F}"/>
                  </c:ext>
                </c:extLst>
              </c15:ser>
            </c15:filteredLineSeries>
          </c:ext>
        </c:extLst>
      </c:lineChart>
      <c:catAx>
        <c:axId val="12715022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high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1271491008"/>
        <c:crosses val="autoZero"/>
        <c:auto val="1"/>
        <c:lblAlgn val="ctr"/>
        <c:lblOffset val="100"/>
        <c:noMultiLvlLbl val="0"/>
      </c:catAx>
      <c:valAx>
        <c:axId val="12714910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1271502240"/>
        <c:crosses val="autoZero"/>
        <c:crossBetween val="between"/>
        <c:majorUnit val="4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ALB</c:v>
                </c:pt>
              </c:strCache>
            </c:strRef>
          </c:tx>
          <c:spPr>
            <a:ln w="63500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76200">
                <a:solidFill>
                  <a:schemeClr val="accent2"/>
                </a:solidFill>
              </a:ln>
              <a:effectLst/>
            </c:spPr>
          </c:marker>
          <c:cat>
            <c:numRef>
              <c:f>Sheet1!$A$2:$A$11</c:f>
              <c:numCache>
                <c:formatCode>General</c:formatCode>
                <c:ptCount val="10"/>
                <c:pt idx="0">
                  <c:v>1</c:v>
                </c:pt>
                <c:pt idx="1">
                  <c:v>5</c:v>
                </c:pt>
                <c:pt idx="2">
                  <c:v>9</c:v>
                </c:pt>
                <c:pt idx="3">
                  <c:v>13</c:v>
                </c:pt>
                <c:pt idx="4">
                  <c:v>17</c:v>
                </c:pt>
                <c:pt idx="5">
                  <c:v>21</c:v>
                </c:pt>
                <c:pt idx="6">
                  <c:v>25</c:v>
                </c:pt>
                <c:pt idx="7">
                  <c:v>29</c:v>
                </c:pt>
                <c:pt idx="8">
                  <c:v>33</c:v>
                </c:pt>
                <c:pt idx="9">
                  <c:v>37</c:v>
                </c:pt>
              </c:numCache>
            </c:numRef>
          </c:cat>
          <c:val>
            <c:numRef>
              <c:f>Sheet1!$B$2:$B$11</c:f>
              <c:numCache>
                <c:formatCode>General</c:formatCode>
                <c:ptCount val="10"/>
                <c:pt idx="0">
                  <c:v>1.4</c:v>
                </c:pt>
                <c:pt idx="1">
                  <c:v>1.1000000000000001</c:v>
                </c:pt>
                <c:pt idx="2">
                  <c:v>1.1000000000000001</c:v>
                </c:pt>
                <c:pt idx="3">
                  <c:v>1.5</c:v>
                </c:pt>
                <c:pt idx="4">
                  <c:v>1.7</c:v>
                </c:pt>
                <c:pt idx="5">
                  <c:v>2.1</c:v>
                </c:pt>
                <c:pt idx="6">
                  <c:v>2.4</c:v>
                </c:pt>
                <c:pt idx="8">
                  <c:v>2.9</c:v>
                </c:pt>
                <c:pt idx="9">
                  <c:v>3.4</c:v>
                </c:pt>
              </c:numCache>
            </c:numRef>
          </c:val>
          <c:smooth val="0"/>
          <c:extLst xmlns:c15="http://schemas.microsoft.com/office/drawing/2012/chart">
            <c:ext xmlns:c16="http://schemas.microsoft.com/office/drawing/2014/chart" uri="{C3380CC4-5D6E-409C-BE32-E72D297353CC}">
              <c16:uniqueId val="{00000000-A8D2-4447-A5AA-BC74CF05DAE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271502240"/>
        <c:axId val="1271491008"/>
        <c:extLst>
          <c:ext xmlns:c15="http://schemas.microsoft.com/office/drawing/2012/chart" uri="{02D57815-91ED-43cb-92C2-25804820EDAC}">
            <c15:filteredLineSeries>
              <c15:ser>
                <c:idx val="1"/>
                <c:order val="1"/>
                <c:tx>
                  <c:strRef>
                    <c:extLst>
                      <c:ext uri="{02D57815-91ED-43cb-92C2-25804820EDAC}">
                        <c15:formulaRef>
                          <c15:sqref>Sheet1!$C$1</c15:sqref>
                        </c15:formulaRef>
                      </c:ext>
                    </c:extLst>
                    <c:strCache>
                      <c:ptCount val="1"/>
                      <c:pt idx="0">
                        <c:v>尿蛋白</c:v>
                      </c:pt>
                    </c:strCache>
                  </c:strRef>
                </c:tx>
                <c:spPr>
                  <a:ln w="63500" cap="rnd">
                    <a:solidFill>
                      <a:schemeClr val="accent4"/>
                    </a:solidFill>
                    <a:round/>
                  </a:ln>
                  <a:effectLst/>
                </c:spPr>
                <c:marker>
                  <c:symbol val="circle"/>
                  <c:size val="5"/>
                  <c:spPr>
                    <a:solidFill>
                      <a:schemeClr val="accent4"/>
                    </a:solidFill>
                    <a:ln w="76200">
                      <a:solidFill>
                        <a:schemeClr val="accent4"/>
                      </a:solidFill>
                    </a:ln>
                    <a:effectLst/>
                  </c:spPr>
                </c:marker>
                <c:cat>
                  <c:numRef>
                    <c:extLst>
                      <c:ext uri="{02D57815-91ED-43cb-92C2-25804820EDAC}">
                        <c15:formulaRef>
                          <c15:sqref>Sheet1!$A$2:$A$11</c15:sqref>
                        </c15:formulaRef>
                      </c:ext>
                    </c:extLst>
                    <c:numCache>
                      <c:formatCode>General</c:formatCode>
                      <c:ptCount val="10"/>
                      <c:pt idx="0">
                        <c:v>1</c:v>
                      </c:pt>
                      <c:pt idx="1">
                        <c:v>5</c:v>
                      </c:pt>
                      <c:pt idx="2">
                        <c:v>9</c:v>
                      </c:pt>
                      <c:pt idx="3">
                        <c:v>13</c:v>
                      </c:pt>
                      <c:pt idx="4">
                        <c:v>17</c:v>
                      </c:pt>
                      <c:pt idx="5">
                        <c:v>21</c:v>
                      </c:pt>
                      <c:pt idx="6">
                        <c:v>25</c:v>
                      </c:pt>
                      <c:pt idx="7">
                        <c:v>29</c:v>
                      </c:pt>
                      <c:pt idx="8">
                        <c:v>33</c:v>
                      </c:pt>
                      <c:pt idx="9">
                        <c:v>37</c:v>
                      </c:pt>
                    </c:numCache>
                  </c:numRef>
                </c:cat>
                <c:val>
                  <c:numRef>
                    <c:extLst>
                      <c:ext uri="{02D57815-91ED-43cb-92C2-25804820EDAC}">
                        <c15:formulaRef>
                          <c15:sqref>Sheet1!$C$2:$C$11</c15:sqref>
                        </c15:formulaRef>
                      </c:ext>
                    </c:extLst>
                    <c:numCache>
                      <c:formatCode>General</c:formatCode>
                      <c:ptCount val="10"/>
                      <c:pt idx="1">
                        <c:v>14.9</c:v>
                      </c:pt>
                      <c:pt idx="2">
                        <c:v>11.08</c:v>
                      </c:pt>
                      <c:pt idx="3">
                        <c:v>4.3600000000000003</c:v>
                      </c:pt>
                      <c:pt idx="4">
                        <c:v>1.41</c:v>
                      </c:pt>
                      <c:pt idx="5">
                        <c:v>7.0000000000000007E-2</c:v>
                      </c:pt>
                      <c:pt idx="6">
                        <c:v>0.06</c:v>
                      </c:pt>
                      <c:pt idx="7">
                        <c:v>0.02</c:v>
                      </c:pt>
                      <c:pt idx="8">
                        <c:v>7.0000000000000007E-2</c:v>
                      </c:pt>
                      <c:pt idx="9">
                        <c:v>7.0000000000000007E-2</c:v>
                      </c:pt>
                    </c:numCache>
                  </c:numRef>
                </c:val>
                <c:smooth val="0"/>
                <c:extLst>
                  <c:ext xmlns:c16="http://schemas.microsoft.com/office/drawing/2014/chart" uri="{C3380CC4-5D6E-409C-BE32-E72D297353CC}">
                    <c16:uniqueId val="{00000001-A8D2-4447-A5AA-BC74CF05DAE4}"/>
                  </c:ext>
                </c:extLst>
              </c15:ser>
            </c15:filteredLineSeries>
            <c15:filteredLineSeries>
              <c15:ser>
                <c:idx val="2"/>
                <c:order val="2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Sheet1!$D$1</c15:sqref>
                        </c15:formulaRef>
                      </c:ext>
                    </c:extLst>
                    <c:strCache>
                      <c:ptCount val="1"/>
                      <c:pt idx="0">
                        <c:v>体重</c:v>
                      </c:pt>
                    </c:strCache>
                  </c:strRef>
                </c:tx>
                <c:spPr>
                  <a:ln w="63500" cap="rnd">
                    <a:solidFill>
                      <a:schemeClr val="accent2"/>
                    </a:solidFill>
                    <a:round/>
                  </a:ln>
                  <a:effectLst/>
                </c:spPr>
                <c:marker>
                  <c:symbol val="circle"/>
                  <c:size val="5"/>
                  <c:spPr>
                    <a:solidFill>
                      <a:schemeClr val="accent2"/>
                    </a:solidFill>
                    <a:ln w="76200">
                      <a:solidFill>
                        <a:schemeClr val="accent2"/>
                      </a:solidFill>
                    </a:ln>
                    <a:effectLst/>
                  </c:spPr>
                </c:marker>
                <c:cat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Sheet1!$A$2:$A$11</c15:sqref>
                        </c15:formulaRef>
                      </c:ext>
                    </c:extLst>
                    <c:numCache>
                      <c:formatCode>General</c:formatCode>
                      <c:ptCount val="10"/>
                      <c:pt idx="0">
                        <c:v>1</c:v>
                      </c:pt>
                      <c:pt idx="1">
                        <c:v>5</c:v>
                      </c:pt>
                      <c:pt idx="2">
                        <c:v>9</c:v>
                      </c:pt>
                      <c:pt idx="3">
                        <c:v>13</c:v>
                      </c:pt>
                      <c:pt idx="4">
                        <c:v>17</c:v>
                      </c:pt>
                      <c:pt idx="5">
                        <c:v>21</c:v>
                      </c:pt>
                      <c:pt idx="6">
                        <c:v>25</c:v>
                      </c:pt>
                      <c:pt idx="7">
                        <c:v>29</c:v>
                      </c:pt>
                      <c:pt idx="8">
                        <c:v>33</c:v>
                      </c:pt>
                      <c:pt idx="9">
                        <c:v>37</c:v>
                      </c:pt>
                    </c:numCache>
                  </c:num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Sheet1!$D$2:$D$11</c15:sqref>
                        </c15:formulaRef>
                      </c:ext>
                    </c:extLst>
                    <c:numCache>
                      <c:formatCode>General</c:formatCode>
                      <c:ptCount val="10"/>
                      <c:pt idx="0">
                        <c:v>83.2</c:v>
                      </c:pt>
                      <c:pt idx="1">
                        <c:v>83.7</c:v>
                      </c:pt>
                      <c:pt idx="2">
                        <c:v>84</c:v>
                      </c:pt>
                      <c:pt idx="3">
                        <c:v>83.3</c:v>
                      </c:pt>
                      <c:pt idx="4">
                        <c:v>73.3</c:v>
                      </c:pt>
                      <c:pt idx="5">
                        <c:v>71.900000000000006</c:v>
                      </c:pt>
                      <c:pt idx="6">
                        <c:v>72.3</c:v>
                      </c:pt>
                      <c:pt idx="7">
                        <c:v>72</c:v>
                      </c:pt>
                      <c:pt idx="8">
                        <c:v>72.8</c:v>
                      </c:pt>
                      <c:pt idx="9">
                        <c:v>73</c:v>
                      </c:pt>
                    </c:numCache>
                  </c:numRef>
                </c: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2-A8D2-4447-A5AA-BC74CF05DAE4}"/>
                  </c:ext>
                </c:extLst>
              </c15:ser>
            </c15:filteredLineSeries>
          </c:ext>
        </c:extLst>
      </c:lineChart>
      <c:catAx>
        <c:axId val="12715022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high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1271491008"/>
        <c:crosses val="autoZero"/>
        <c:auto val="1"/>
        <c:lblAlgn val="ctr"/>
        <c:lblOffset val="100"/>
        <c:noMultiLvlLbl val="0"/>
      </c:catAx>
      <c:valAx>
        <c:axId val="12714910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1271502240"/>
        <c:crosses val="autoZero"/>
        <c:crossBetween val="between"/>
        <c:majorUnit val="1"/>
      </c:valAx>
      <c:spPr>
        <a:noFill/>
        <a:ln>
          <a:noFill/>
        </a:ln>
        <a:effectLst/>
      </c:spPr>
    </c:plotArea>
    <c:plotVisOnly val="1"/>
    <c:dispBlanksAs val="span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2"/>
          <c:order val="2"/>
          <c:tx>
            <c:strRef>
              <c:f>Sheet1!$D$1</c:f>
              <c:strCache>
                <c:ptCount val="1"/>
                <c:pt idx="0">
                  <c:v>体重</c:v>
                </c:pt>
              </c:strCache>
            </c:strRef>
          </c:tx>
          <c:spPr>
            <a:ln w="63500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76200">
                <a:solidFill>
                  <a:schemeClr val="accent2"/>
                </a:solidFill>
              </a:ln>
              <a:effectLst/>
            </c:spPr>
          </c:marker>
          <c:cat>
            <c:numRef>
              <c:f>Sheet1!$A$2:$A$11</c:f>
              <c:numCache>
                <c:formatCode>General</c:formatCode>
                <c:ptCount val="10"/>
                <c:pt idx="0">
                  <c:v>1</c:v>
                </c:pt>
                <c:pt idx="1">
                  <c:v>5</c:v>
                </c:pt>
                <c:pt idx="2">
                  <c:v>9</c:v>
                </c:pt>
                <c:pt idx="3">
                  <c:v>13</c:v>
                </c:pt>
                <c:pt idx="4">
                  <c:v>17</c:v>
                </c:pt>
                <c:pt idx="5">
                  <c:v>21</c:v>
                </c:pt>
                <c:pt idx="6">
                  <c:v>25</c:v>
                </c:pt>
                <c:pt idx="7">
                  <c:v>29</c:v>
                </c:pt>
                <c:pt idx="8">
                  <c:v>33</c:v>
                </c:pt>
                <c:pt idx="9">
                  <c:v>37</c:v>
                </c:pt>
              </c:numCache>
            </c:numRef>
          </c:cat>
          <c:val>
            <c:numRef>
              <c:f>Sheet1!$D$2:$D$11</c:f>
              <c:numCache>
                <c:formatCode>General</c:formatCode>
                <c:ptCount val="10"/>
                <c:pt idx="0">
                  <c:v>83.2</c:v>
                </c:pt>
                <c:pt idx="1">
                  <c:v>83.7</c:v>
                </c:pt>
                <c:pt idx="2">
                  <c:v>84</c:v>
                </c:pt>
                <c:pt idx="3">
                  <c:v>83.3</c:v>
                </c:pt>
                <c:pt idx="4">
                  <c:v>73.3</c:v>
                </c:pt>
                <c:pt idx="5">
                  <c:v>71.900000000000006</c:v>
                </c:pt>
                <c:pt idx="6">
                  <c:v>72.3</c:v>
                </c:pt>
                <c:pt idx="7">
                  <c:v>72</c:v>
                </c:pt>
                <c:pt idx="8">
                  <c:v>72.8</c:v>
                </c:pt>
                <c:pt idx="9">
                  <c:v>73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8C8-4193-A968-C2D6CBA45C2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271502240"/>
        <c:axId val="1271491008"/>
        <c:extLst>
          <c:ext xmlns:c15="http://schemas.microsoft.com/office/drawing/2012/chart" uri="{02D57815-91ED-43cb-92C2-25804820EDAC}">
            <c15:filteredLineSeries>
              <c15:ser>
                <c:idx val="0"/>
                <c:order val="0"/>
                <c:tx>
                  <c:strRef>
                    <c:extLst>
                      <c:ext uri="{02D57815-91ED-43cb-92C2-25804820EDAC}">
                        <c15:formulaRef>
                          <c15:sqref>Sheet1!$B$1</c15:sqref>
                        </c15:formulaRef>
                      </c:ext>
                    </c:extLst>
                    <c:strCache>
                      <c:ptCount val="1"/>
                      <c:pt idx="0">
                        <c:v>ALB</c:v>
                      </c:pt>
                    </c:strCache>
                  </c:strRef>
                </c:tx>
                <c:spPr>
                  <a:ln w="28575" cap="rnd">
                    <a:solidFill>
                      <a:schemeClr val="accent1"/>
                    </a:solidFill>
                    <a:round/>
                  </a:ln>
                  <a:effectLst/>
                </c:spPr>
                <c:marker>
                  <c:symbol val="circle"/>
                  <c:size val="5"/>
                  <c:spPr>
                    <a:solidFill>
                      <a:schemeClr val="accent1"/>
                    </a:solidFill>
                    <a:ln w="9525">
                      <a:solidFill>
                        <a:schemeClr val="accent1"/>
                      </a:solidFill>
                    </a:ln>
                    <a:effectLst/>
                  </c:spPr>
                </c:marker>
                <c:cat>
                  <c:numRef>
                    <c:extLst>
                      <c:ext uri="{02D57815-91ED-43cb-92C2-25804820EDAC}">
                        <c15:formulaRef>
                          <c15:sqref>Sheet1!$A$2:$A$11</c15:sqref>
                        </c15:formulaRef>
                      </c:ext>
                    </c:extLst>
                    <c:numCache>
                      <c:formatCode>General</c:formatCode>
                      <c:ptCount val="10"/>
                      <c:pt idx="0">
                        <c:v>1</c:v>
                      </c:pt>
                      <c:pt idx="1">
                        <c:v>5</c:v>
                      </c:pt>
                      <c:pt idx="2">
                        <c:v>9</c:v>
                      </c:pt>
                      <c:pt idx="3">
                        <c:v>13</c:v>
                      </c:pt>
                      <c:pt idx="4">
                        <c:v>17</c:v>
                      </c:pt>
                      <c:pt idx="5">
                        <c:v>21</c:v>
                      </c:pt>
                      <c:pt idx="6">
                        <c:v>25</c:v>
                      </c:pt>
                      <c:pt idx="7">
                        <c:v>29</c:v>
                      </c:pt>
                      <c:pt idx="8">
                        <c:v>33</c:v>
                      </c:pt>
                      <c:pt idx="9">
                        <c:v>37</c:v>
                      </c:pt>
                    </c:numCache>
                  </c:numRef>
                </c:cat>
                <c:val>
                  <c:numRef>
                    <c:extLst>
                      <c:ext uri="{02D57815-91ED-43cb-92C2-25804820EDAC}">
                        <c15:formulaRef>
                          <c15:sqref>Sheet1!$B$2:$B$11</c15:sqref>
                        </c15:formulaRef>
                      </c:ext>
                    </c:extLst>
                    <c:numCache>
                      <c:formatCode>General</c:formatCode>
                      <c:ptCount val="10"/>
                      <c:pt idx="0">
                        <c:v>1.4</c:v>
                      </c:pt>
                      <c:pt idx="1">
                        <c:v>1.1000000000000001</c:v>
                      </c:pt>
                      <c:pt idx="2">
                        <c:v>1.1000000000000001</c:v>
                      </c:pt>
                      <c:pt idx="3">
                        <c:v>1.5</c:v>
                      </c:pt>
                      <c:pt idx="4">
                        <c:v>1.7</c:v>
                      </c:pt>
                      <c:pt idx="5">
                        <c:v>2.1</c:v>
                      </c:pt>
                      <c:pt idx="6">
                        <c:v>2.4</c:v>
                      </c:pt>
                      <c:pt idx="7">
                        <c:v>2.8</c:v>
                      </c:pt>
                      <c:pt idx="8">
                        <c:v>2.9</c:v>
                      </c:pt>
                      <c:pt idx="9">
                        <c:v>3.4</c:v>
                      </c:pt>
                    </c:numCache>
                  </c:numRef>
                </c:val>
                <c:smooth val="0"/>
                <c:extLst>
                  <c:ext xmlns:c16="http://schemas.microsoft.com/office/drawing/2014/chart" uri="{C3380CC4-5D6E-409C-BE32-E72D297353CC}">
                    <c16:uniqueId val="{00000001-38C8-4193-A968-C2D6CBA45C26}"/>
                  </c:ext>
                </c:extLst>
              </c15:ser>
            </c15:filteredLineSeries>
            <c15:filteredLineSeries>
              <c15:ser>
                <c:idx val="1"/>
                <c:order val="1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Sheet1!$C$1</c15:sqref>
                        </c15:formulaRef>
                      </c:ext>
                    </c:extLst>
                    <c:strCache>
                      <c:ptCount val="1"/>
                      <c:pt idx="0">
                        <c:v>尿蛋白</c:v>
                      </c:pt>
                    </c:strCache>
                  </c:strRef>
                </c:tx>
                <c:spPr>
                  <a:ln w="28575" cap="rnd">
                    <a:solidFill>
                      <a:schemeClr val="accent2"/>
                    </a:solidFill>
                    <a:round/>
                  </a:ln>
                  <a:effectLst/>
                </c:spPr>
                <c:marker>
                  <c:symbol val="circle"/>
                  <c:size val="5"/>
                  <c:spPr>
                    <a:solidFill>
                      <a:schemeClr val="accent2"/>
                    </a:solidFill>
                    <a:ln w="9525">
                      <a:solidFill>
                        <a:schemeClr val="accent2"/>
                      </a:solidFill>
                    </a:ln>
                    <a:effectLst/>
                  </c:spPr>
                </c:marker>
                <c:cat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Sheet1!$A$2:$A$11</c15:sqref>
                        </c15:formulaRef>
                      </c:ext>
                    </c:extLst>
                    <c:numCache>
                      <c:formatCode>General</c:formatCode>
                      <c:ptCount val="10"/>
                      <c:pt idx="0">
                        <c:v>1</c:v>
                      </c:pt>
                      <c:pt idx="1">
                        <c:v>5</c:v>
                      </c:pt>
                      <c:pt idx="2">
                        <c:v>9</c:v>
                      </c:pt>
                      <c:pt idx="3">
                        <c:v>13</c:v>
                      </c:pt>
                      <c:pt idx="4">
                        <c:v>17</c:v>
                      </c:pt>
                      <c:pt idx="5">
                        <c:v>21</c:v>
                      </c:pt>
                      <c:pt idx="6">
                        <c:v>25</c:v>
                      </c:pt>
                      <c:pt idx="7">
                        <c:v>29</c:v>
                      </c:pt>
                      <c:pt idx="8">
                        <c:v>33</c:v>
                      </c:pt>
                      <c:pt idx="9">
                        <c:v>37</c:v>
                      </c:pt>
                    </c:numCache>
                  </c:num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Sheet1!$C$2:$C$11</c15:sqref>
                        </c15:formulaRef>
                      </c:ext>
                    </c:extLst>
                    <c:numCache>
                      <c:formatCode>General</c:formatCode>
                      <c:ptCount val="10"/>
                      <c:pt idx="0">
                        <c:v>11.6</c:v>
                      </c:pt>
                      <c:pt idx="1">
                        <c:v>11.6</c:v>
                      </c:pt>
                      <c:pt idx="2">
                        <c:v>11.08</c:v>
                      </c:pt>
                      <c:pt idx="3">
                        <c:v>4.3600000000000003</c:v>
                      </c:pt>
                      <c:pt idx="4">
                        <c:v>1.41</c:v>
                      </c:pt>
                      <c:pt idx="5">
                        <c:v>7.0000000000000007E-2</c:v>
                      </c:pt>
                      <c:pt idx="6">
                        <c:v>0.06</c:v>
                      </c:pt>
                      <c:pt idx="7">
                        <c:v>0.02</c:v>
                      </c:pt>
                      <c:pt idx="8">
                        <c:v>7.0000000000000007E-2</c:v>
                      </c:pt>
                      <c:pt idx="9">
                        <c:v>7.0000000000000007E-2</c:v>
                      </c:pt>
                    </c:numCache>
                  </c:numRef>
                </c: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2-38C8-4193-A968-C2D6CBA45C26}"/>
                  </c:ext>
                </c:extLst>
              </c15:ser>
            </c15:filteredLineSeries>
          </c:ext>
        </c:extLst>
      </c:lineChart>
      <c:catAx>
        <c:axId val="12715022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high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1271491008"/>
        <c:crosses val="autoZero"/>
        <c:auto val="1"/>
        <c:lblAlgn val="ctr"/>
        <c:lblOffset val="100"/>
        <c:noMultiLvlLbl val="0"/>
      </c:catAx>
      <c:valAx>
        <c:axId val="12714910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1271502240"/>
        <c:crosses val="autoZero"/>
        <c:crossBetween val="between"/>
        <c:majorUnit val="4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26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dk1">
            <a:lumMod val="75000"/>
            <a:lumOff val="2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dk1">
            <a:lumMod val="75000"/>
            <a:lumOff val="25000"/>
          </a:schemeClr>
        </a:solidFill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502305-E986-47A3-BF84-2EEFCF3CB00E}" type="datetimeFigureOut">
              <a:rPr kumimoji="1" lang="ja-JP" altLang="en-US" smtClean="0"/>
              <a:t>2022/10/12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9AA1EB-68E8-4F71-B43F-C03F9DCF32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293054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9AA1EB-68E8-4F71-B43F-C03F9DCF32E9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78100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9AA1EB-68E8-4F71-B43F-C03F9DCF32E9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834538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9AA1EB-68E8-4F71-B43F-C03F9DCF32E9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17718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9AA1EB-68E8-4F71-B43F-C03F9DCF32E9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78169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9AA1EB-68E8-4F71-B43F-C03F9DCF32E9}" type="slidenum">
              <a:rPr kumimoji="1" lang="ja-JP" altLang="en-US" smtClean="0"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9217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93E84A5-15A6-4A1D-A3D2-42F651B3B0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1DE785B6-DE82-4DFF-9146-C21D4EB06A9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B983D70-CB09-4FA7-9388-547D29A073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10/12/2022</a:t>
            </a:fld>
            <a:endParaRPr lang="en-US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B85FA03-DBEF-448E-8FEB-B1A0C18186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1DBF893-D02B-4321-B843-68E5B09DD6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48451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F80BCAE-E3DD-4792-BC54-B3748B3DB0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6D246B2-8478-4D56-9A4C-DAEA6FB9599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0B7B15E-5D06-45F6-9E66-256AA643C2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10/12/2022</a:t>
            </a:fld>
            <a:endParaRPr lang="en-US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ABC46B8-3896-4A0B-887D-34ACE227E1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79F2532-8F7C-4785-A9D4-59F02EA264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73368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49C4C5BC-2BCB-4EBB-A749-0FCE0017C05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8F9482C8-C2C0-4B84-AB3B-9B86F264F3B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9D07019-CC20-4C5B-8A4B-3CB4DA9D48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10/12/2022</a:t>
            </a:fld>
            <a:endParaRPr lang="en-US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5CA76B0-1400-4F64-A125-B4403D01DC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C359A48-3D09-46D8-8AEF-602E202C27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56869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0F721-706C-4DD3-885B-519AD06E7873}" type="datetimeFigureOut">
              <a:rPr kumimoji="1" lang="ja-JP" altLang="en-US" smtClean="0"/>
              <a:t>2022/10/12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AF6E9-7FF6-4EA8-BF0B-AF10FAB32C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766027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0F721-706C-4DD3-885B-519AD06E7873}" type="datetimeFigureOut">
              <a:rPr kumimoji="1" lang="ja-JP" altLang="en-US" smtClean="0"/>
              <a:t>2022/10/12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AF6E9-7FF6-4EA8-BF0B-AF10FAB32C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83573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0F721-706C-4DD3-885B-519AD06E7873}" type="datetimeFigureOut">
              <a:rPr kumimoji="1" lang="ja-JP" altLang="en-US" smtClean="0"/>
              <a:t>2022/10/12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AF6E9-7FF6-4EA8-BF0B-AF10FAB32C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647069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0F721-706C-4DD3-885B-519AD06E7873}" type="datetimeFigureOut">
              <a:rPr kumimoji="1" lang="ja-JP" altLang="en-US" smtClean="0"/>
              <a:t>2022/10/12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AF6E9-7FF6-4EA8-BF0B-AF10FAB32C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91435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0F721-706C-4DD3-885B-519AD06E7873}" type="datetimeFigureOut">
              <a:rPr kumimoji="1" lang="ja-JP" altLang="en-US" smtClean="0"/>
              <a:t>2022/10/12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AF6E9-7FF6-4EA8-BF0B-AF10FAB32C1F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657619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0F721-706C-4DD3-885B-519AD06E7873}" type="datetimeFigureOut">
              <a:rPr kumimoji="1" lang="ja-JP" altLang="en-US" smtClean="0"/>
              <a:t>2022/10/12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AF6E9-7FF6-4EA8-BF0B-AF10FAB32C1F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72758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0F721-706C-4DD3-885B-519AD06E7873}" type="datetimeFigureOut">
              <a:rPr kumimoji="1" lang="ja-JP" altLang="en-US" smtClean="0"/>
              <a:t>2022/10/12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AF6E9-7FF6-4EA8-BF0B-AF10FAB32C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6110174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0F721-706C-4DD3-885B-519AD06E7873}" type="datetimeFigureOut">
              <a:rPr kumimoji="1" lang="ja-JP" altLang="en-US" smtClean="0"/>
              <a:t>2022/10/12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AF6E9-7FF6-4EA8-BF0B-AF10FAB32C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76994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4EE991E-AEBC-405E-8F8A-8C08428E20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1C9FF1C-F3BD-4DA0-AACE-47675245AE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671ECF0-A873-4F49-A8A4-6AB017FAFF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10/12/2022</a:t>
            </a:fld>
            <a:endParaRPr lang="en-US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84CA9D5-BEF3-47B8-8AB8-AEFF20A142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30BCD3A-3CBA-4384-8D0C-9E25CF7F20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726485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0F721-706C-4DD3-885B-519AD06E7873}" type="datetimeFigureOut">
              <a:rPr kumimoji="1" lang="ja-JP" altLang="en-US" smtClean="0"/>
              <a:t>2022/10/12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AF6E9-7FF6-4EA8-BF0B-AF10FAB32C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1775945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0F721-706C-4DD3-885B-519AD06E7873}" type="datetimeFigureOut">
              <a:rPr kumimoji="1" lang="ja-JP" altLang="en-US" smtClean="0"/>
              <a:t>2022/10/12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AF6E9-7FF6-4EA8-BF0B-AF10FAB32C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0470848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0F721-706C-4DD3-885B-519AD06E7873}" type="datetimeFigureOut">
              <a:rPr kumimoji="1" lang="ja-JP" altLang="en-US" smtClean="0"/>
              <a:t>2022/10/12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AF6E9-7FF6-4EA8-BF0B-AF10FAB32C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195872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218E9FF-8133-43C6-9E20-90FA3F32C5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883BDCE6-4BF2-451E-9C13-1FD82233CD4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9AE7CAC-0B5D-477B-94BA-1D2E07D186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31FCB-936B-4A3D-85D6-FB74FDE00160}" type="datetimeFigureOut">
              <a:rPr kumimoji="1" lang="ja-JP" altLang="en-US" smtClean="0"/>
              <a:t>2022/10/12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BB96E7A-79B9-4C87-8F34-52109FAED9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31A1FEF-854D-4BEA-980D-03420E4218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2FB9E-77B8-4F4A-BF1C-86F6E5ED9E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438274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96B2809-B39A-4316-880C-DB5B1F02BB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4356350-09A0-4689-8FA9-B1E8B2F69C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90E3A07-31B9-4649-9EBA-233F6531E9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31FCB-936B-4A3D-85D6-FB74FDE00160}" type="datetimeFigureOut">
              <a:rPr kumimoji="1" lang="ja-JP" altLang="en-US" smtClean="0"/>
              <a:t>2022/10/12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D699264-2681-4583-B762-5B72A7FB20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5CE8B7D-1EFA-4AB7-A76D-C815FE2D52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2FB9E-77B8-4F4A-BF1C-86F6E5ED9E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254619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0EF571F-AA52-40FB-AA3A-DC2C29B6E0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905590C6-7F15-4CCD-BB44-3BBCE224CE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349574D-98F7-47AC-8A85-9AFEF7A8C4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31FCB-936B-4A3D-85D6-FB74FDE00160}" type="datetimeFigureOut">
              <a:rPr kumimoji="1" lang="ja-JP" altLang="en-US" smtClean="0"/>
              <a:t>2022/10/12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9774302-ABD6-4136-B15A-72C3EED49D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032548B-3CFE-48DC-A79D-3FED8566A6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2FB9E-77B8-4F4A-BF1C-86F6E5ED9E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119112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CF8F14A-1FFF-4A37-8D4B-422EDD8FE1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8ED1EA3-DE10-4BBE-8E39-573AB2A92A7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6901DBF3-D625-4A4A-8288-4A74362A21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ED11C645-8EA0-46BF-98A0-2EDE7C9F07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31FCB-936B-4A3D-85D6-FB74FDE00160}" type="datetimeFigureOut">
              <a:rPr kumimoji="1" lang="ja-JP" altLang="en-US" smtClean="0"/>
              <a:t>2022/10/12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5285082-96F8-432A-B2DB-72070AA1D1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C468461-6DAD-4541-8CE8-F1F0656114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2FB9E-77B8-4F4A-BF1C-86F6E5ED9E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3924523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30AFBE4-B688-4BBF-9192-2035C1284D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749750A-7815-447B-B213-8FBF92F57A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AF7150DD-44CF-43BF-B71A-A79BB547DF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C2332059-5495-4C8C-8502-5CC06FD72DC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88537FDF-75F4-46EA-B749-66DC681BA37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3D3E72A0-2083-4302-9472-D65610417D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31FCB-936B-4A3D-85D6-FB74FDE00160}" type="datetimeFigureOut">
              <a:rPr kumimoji="1" lang="ja-JP" altLang="en-US" smtClean="0"/>
              <a:t>2022/10/12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65486D15-5B48-4FC6-AFB8-8005C0DF53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D28E6C7C-E927-4C95-9036-1E60DF2866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2FB9E-77B8-4F4A-BF1C-86F6E5ED9E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095667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F9B1E7F-1238-4F19-8176-E03386E723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B18FB48E-48C1-4D0F-898A-7476022CFD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31FCB-936B-4A3D-85D6-FB74FDE00160}" type="datetimeFigureOut">
              <a:rPr kumimoji="1" lang="ja-JP" altLang="en-US" smtClean="0"/>
              <a:t>2022/10/12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0A9B6206-549D-496F-B173-CF064F8370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90A3FBED-6194-426C-8025-19DCECA115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2FB9E-77B8-4F4A-BF1C-86F6E5ED9E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962065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3860411E-EDA0-4CA6-B74A-1AF0B22B75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31FCB-936B-4A3D-85D6-FB74FDE00160}" type="datetimeFigureOut">
              <a:rPr kumimoji="1" lang="ja-JP" altLang="en-US" smtClean="0"/>
              <a:t>2022/10/12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D1BB218E-F3B1-4204-B3A4-247F3C1D44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CBAEF194-7183-4422-AC9C-B07E45E226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2FB9E-77B8-4F4A-BF1C-86F6E5ED9E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58975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6B32129-D843-4C5C-8989-F1F59CB8E7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46EDE279-14B8-4FCE-9AA2-11B9889515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EFF9AD4-FE29-454A-8C45-B5FB5C4122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10/12/2022</a:t>
            </a:fld>
            <a:endParaRPr lang="en-US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256F21F-0B1D-4E58-9AD2-C3BA03347D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924B30C-0C37-49BB-897C-A29AD80736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603276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7127E73-1BCC-4309-9DAF-2047DC0477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A4E15EE-B2EB-4A23-9A1E-DC54DD946C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770BA12C-A77F-46EA-BBDD-DCA97CD7DB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69BC37F6-9939-42D7-A72B-C30F324AA9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31FCB-936B-4A3D-85D6-FB74FDE00160}" type="datetimeFigureOut">
              <a:rPr kumimoji="1" lang="ja-JP" altLang="en-US" smtClean="0"/>
              <a:t>2022/10/12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3DBC08A-5E9A-4EFD-9A6D-26287352AA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898E7B8-A6B5-4E94-93CF-F2A84595A2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2FB9E-77B8-4F4A-BF1C-86F6E5ED9E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0816204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64811F4-6E30-486C-B3C8-FA4863C3F3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5EF58A42-5C43-4211-AEBB-6DC9AB5C82A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590D166C-7B0F-4A1A-A5C2-BDC15D95C5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4067C67-DDE9-4A88-9D6C-6D08742FDB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31FCB-936B-4A3D-85D6-FB74FDE00160}" type="datetimeFigureOut">
              <a:rPr kumimoji="1" lang="ja-JP" altLang="en-US" smtClean="0"/>
              <a:t>2022/10/12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52DDCD2-49A0-4893-A71D-E1C42F210B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68344E83-8442-4E93-B18E-7BDE308B61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2FB9E-77B8-4F4A-BF1C-86F6E5ED9E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705368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A43D1F6-76C3-43DB-8802-AD993BE7D2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6B87E8C1-AD5A-4A60-9340-5AF301E1D6D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5F5CD6F-D804-4F02-9583-BDB3A25F53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31FCB-936B-4A3D-85D6-FB74FDE00160}" type="datetimeFigureOut">
              <a:rPr kumimoji="1" lang="ja-JP" altLang="en-US" smtClean="0"/>
              <a:t>2022/10/12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2778F05-B8C6-42A8-A80D-DE217BBCEC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817FEE6-2E3C-40B3-B439-4E8FF5CC3E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2FB9E-77B8-4F4A-BF1C-86F6E5ED9E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633390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27920D2A-9B51-4B17-8AD6-727465B9CF7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9487E5EF-6DB1-4724-B7E5-86CDEDC282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50B5E65-7DA1-48A7-892D-39A1A91B2C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31FCB-936B-4A3D-85D6-FB74FDE00160}" type="datetimeFigureOut">
              <a:rPr kumimoji="1" lang="ja-JP" altLang="en-US" smtClean="0"/>
              <a:t>2022/10/12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D0E0185-D5C2-489F-9F82-6330C7D37F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5F1FE6A-8A4D-4028-AA68-41D4520BEA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2FB9E-77B8-4F4A-BF1C-86F6E5ED9E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56898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0E5CE79-2BCF-4B6A-B566-2000B6DC9E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89576FC-9FB7-4CE3-90E7-0EBB4CADB33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AECD0C67-DCA9-410C-8ECC-BCD387534B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29F3BEC-2474-443D-9BD4-6291724A4B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10/12/2022</a:t>
            </a:fld>
            <a:endParaRPr lang="en-US" dirty="0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8491916-3816-49D8-8517-F8A1F27086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1A4F858D-BCEB-4B02-B301-F0CF0EBD6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92890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A711B90-915F-4E8E-9AB8-0BF55626F2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2BD8F33-E680-463C-861E-04D7CDD5CD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34B6E7F7-57EA-4FAE-ADFA-25FAF631EB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1967F332-27D6-4DC7-BFBB-AA40B34B39A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C386DC0C-86DE-45B7-BDC1-24C6B1C49C9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BF0EC814-EA66-4803-92A7-4932BFD3FF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10/12/2022</a:t>
            </a:fld>
            <a:endParaRPr lang="en-US" dirty="0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B72B63E5-CAEE-4982-9320-EEB893B113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750B512D-3EA8-47D7-BFC3-6264E68C66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16852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3839282-7716-4D41-B7D4-331D1BA1B4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B9AE9DD4-5E92-4AA8-BE20-BF14716894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10/12/2022</a:t>
            </a:fld>
            <a:endParaRPr lang="en-US" dirty="0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BC0D77C8-FFC1-4333-8443-A921F9A2C8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ECC91C63-9AC2-43C1-9056-6EF60CBBA3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51029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DE02A572-D417-435F-BCAB-043E2B4C68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10/12/2022</a:t>
            </a:fld>
            <a:endParaRPr lang="en-US" dirty="0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23CD08FF-F285-4FD5-B68E-4BBF9DC136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6ACE64C9-EAF3-41C4-9393-4DCA964E47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5358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5D8EAB1-0814-4250-A290-5381758D8A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3D4784F-297B-4A3E-BFA2-24057F3BED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C37B6464-5951-40D5-A98F-A981E09768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CBBD422-E56D-470B-8EB1-AB9F34EDED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10/12/2022</a:t>
            </a:fld>
            <a:endParaRPr lang="en-US" dirty="0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2549DCB-7C91-47D0-9550-A4C68619C9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A56FF657-4E3F-491E-B612-CF6E47D271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02588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B2EA533-637C-4BDB-8469-18DEC699EC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913BDB17-A261-4D76-8EEF-E446A2FFD89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8D8EEC2A-17D4-45DA-8694-085DA79EABF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58F929C-6819-410C-BBEA-3BE72E9F60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10/12/2022</a:t>
            </a:fld>
            <a:endParaRPr lang="en-US" dirty="0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DE6F79A-C1B1-4EBD-80FE-35B673D678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E1EB50E-6F3E-4257-8F2A-91FE25319C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78001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9437D9B6-5354-44D3-9B2E-80AFD042EF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B283837-A4E0-4803-ABA5-64BBF75D03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D7E5AC2-04A8-4D77-9710-4E491DC748C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10/12/2022</a:t>
            </a:fld>
            <a:endParaRPr lang="en-US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F8B3748-BFC3-4EAB-9F73-56DBEFB8B1E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1EF63C5-070D-451E-AF52-E34DD42040E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01144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13E0F721-706C-4DD3-885B-519AD06E7873}" type="datetimeFigureOut">
              <a:rPr kumimoji="1" lang="ja-JP" altLang="en-US" smtClean="0"/>
              <a:t>2022/10/12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EAF6E9-7FF6-4EA8-BF0B-AF10FAB32C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51872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25" r:id="rId2"/>
    <p:sldLayoutId id="2147483726" r:id="rId3"/>
    <p:sldLayoutId id="2147483727" r:id="rId4"/>
    <p:sldLayoutId id="2147483728" r:id="rId5"/>
    <p:sldLayoutId id="2147483729" r:id="rId6"/>
    <p:sldLayoutId id="2147483730" r:id="rId7"/>
    <p:sldLayoutId id="2147483731" r:id="rId8"/>
    <p:sldLayoutId id="2147483732" r:id="rId9"/>
    <p:sldLayoutId id="2147483733" r:id="rId10"/>
    <p:sldLayoutId id="214748373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D440FF11-F6D5-48FC-B754-59E45A17AA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A1F4D5CA-AC72-4BBD-810E-F0F13B99BE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405975E-6263-4F6F-B0CC-B1EB994FF55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E31FCB-936B-4A3D-85D6-FB74FDE00160}" type="datetimeFigureOut">
              <a:rPr kumimoji="1" lang="ja-JP" altLang="en-US" smtClean="0"/>
              <a:t>2022/10/12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537170E-CAED-472F-8CF2-9E3F3320388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6214C1A-1D23-4FB2-B4A9-2A9295EA3B7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72FB9E-77B8-4F4A-BF1C-86F6E5ED9E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61600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6" r:id="rId1"/>
    <p:sldLayoutId id="2147483737" r:id="rId2"/>
    <p:sldLayoutId id="2147483738" r:id="rId3"/>
    <p:sldLayoutId id="2147483739" r:id="rId4"/>
    <p:sldLayoutId id="2147483740" r:id="rId5"/>
    <p:sldLayoutId id="2147483741" r:id="rId6"/>
    <p:sldLayoutId id="2147483742" r:id="rId7"/>
    <p:sldLayoutId id="2147483743" r:id="rId8"/>
    <p:sldLayoutId id="2147483744" r:id="rId9"/>
    <p:sldLayoutId id="2147483745" r:id="rId10"/>
    <p:sldLayoutId id="214748374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EB24CB86-8050-04C3-5354-5AF863BC29AF}"/>
              </a:ext>
            </a:extLst>
          </p:cNvPr>
          <p:cNvSpPr/>
          <p:nvPr/>
        </p:nvSpPr>
        <p:spPr>
          <a:xfrm>
            <a:off x="3340101" y="829797"/>
            <a:ext cx="5511798" cy="5511798"/>
          </a:xfrm>
          <a:prstGeom prst="rect">
            <a:avLst/>
          </a:prstGeom>
          <a:solidFill>
            <a:srgbClr val="9EA7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A1338F20-990D-E604-C6CA-4EDA4404C75F}"/>
              </a:ext>
            </a:extLst>
          </p:cNvPr>
          <p:cNvSpPr txBox="1"/>
          <p:nvPr/>
        </p:nvSpPr>
        <p:spPr>
          <a:xfrm>
            <a:off x="5105983" y="2568575"/>
            <a:ext cx="198002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デザイン実例集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19979531-DF4D-B730-67B9-4A163C23BCC0}"/>
              </a:ext>
            </a:extLst>
          </p:cNvPr>
          <p:cNvSpPr txBox="1"/>
          <p:nvPr/>
        </p:nvSpPr>
        <p:spPr>
          <a:xfrm>
            <a:off x="4165837" y="3014107"/>
            <a:ext cx="386035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5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6 </a:t>
            </a:r>
            <a:r>
              <a:rPr kumimoji="1" lang="ja-JP" alt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経過グラフ</a:t>
            </a:r>
            <a:endParaRPr kumimoji="1" lang="ja-JP" altLang="en-US" sz="5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02483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EA7B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19979531-DF4D-B730-67B9-4A163C23BCC0}"/>
              </a:ext>
            </a:extLst>
          </p:cNvPr>
          <p:cNvSpPr txBox="1"/>
          <p:nvPr/>
        </p:nvSpPr>
        <p:spPr>
          <a:xfrm>
            <a:off x="4886504" y="2967335"/>
            <a:ext cx="241899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5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anose="020B0600070205080204" pitchFamily="50" charset="-128"/>
                <a:cs typeface="Calibri" panose="020F0502020204030204" pitchFamily="34" charset="0"/>
              </a:rPr>
              <a:t>BEFORE</a:t>
            </a:r>
            <a:endParaRPr kumimoji="1" lang="ja-JP" altLang="en-US" sz="5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 pitchFamily="34" charset="0"/>
              <a:ea typeface="ＭＳ Ｐゴシック" panose="020B0600070205080204" pitchFamily="50" charset="-128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5336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6B8235A6-BD12-41E3-BF69-E78D74293128}"/>
              </a:ext>
            </a:extLst>
          </p:cNvPr>
          <p:cNvSpPr txBox="1"/>
          <p:nvPr/>
        </p:nvSpPr>
        <p:spPr>
          <a:xfrm>
            <a:off x="349266" y="143286"/>
            <a:ext cx="22763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b="1" dirty="0"/>
              <a:t>入院後経過</a:t>
            </a:r>
          </a:p>
        </p:txBody>
      </p:sp>
      <p:graphicFrame>
        <p:nvGraphicFramePr>
          <p:cNvPr id="9" name="グラフ 8">
            <a:extLst>
              <a:ext uri="{FF2B5EF4-FFF2-40B4-BE49-F238E27FC236}">
                <a16:creationId xmlns:a16="http://schemas.microsoft.com/office/drawing/2014/main" id="{4E5A5079-3D43-4650-8E76-E472CF69745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26805824"/>
              </p:ext>
            </p:extLst>
          </p:nvPr>
        </p:nvGraphicFramePr>
        <p:xfrm>
          <a:off x="122928" y="2511262"/>
          <a:ext cx="11085261" cy="43122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5" name="正方形/長方形 24">
            <a:extLst>
              <a:ext uri="{FF2B5EF4-FFF2-40B4-BE49-F238E27FC236}">
                <a16:creationId xmlns:a16="http://schemas.microsoft.com/office/drawing/2014/main" id="{7C4DCADD-6432-48FC-A172-67C937ECBC45}"/>
              </a:ext>
            </a:extLst>
          </p:cNvPr>
          <p:cNvSpPr/>
          <p:nvPr/>
        </p:nvSpPr>
        <p:spPr>
          <a:xfrm>
            <a:off x="1005734" y="651611"/>
            <a:ext cx="530835" cy="774063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b="1" i="0" u="none" strike="noStrike" kern="1200" cap="none" spc="0" normalizeH="0" baseline="0" noProof="0" dirty="0">
                <a:ln w="9525">
                  <a:solidFill>
                    <a:prstClr val="black"/>
                  </a:solidFill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メイリオ" panose="020B0604030504040204" pitchFamily="50" charset="-128"/>
                <a:cs typeface="+mn-cs"/>
              </a:rPr>
              <a:t>500 </a:t>
            </a:r>
            <a:r>
              <a:rPr kumimoji="1" lang="ja-JP" altLang="en-US" sz="1200" b="1" i="0" u="none" strike="noStrike" kern="1200" cap="none" spc="0" normalizeH="0" baseline="0" noProof="0" dirty="0">
                <a:ln w="9525">
                  <a:solidFill>
                    <a:prstClr val="black"/>
                  </a:solidFill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メイリオ" panose="020B0604030504040204" pitchFamily="50" charset="-128"/>
                <a:cs typeface="+mn-cs"/>
              </a:rPr>
              <a:t>㎎</a:t>
            </a:r>
            <a:endParaRPr kumimoji="1" lang="en-US" altLang="ja-JP" sz="1200" b="1" i="0" u="none" strike="noStrike" kern="1200" cap="none" spc="0" normalizeH="0" baseline="0" noProof="0" dirty="0">
              <a:ln w="9525">
                <a:solidFill>
                  <a:prstClr val="black"/>
                </a:solidFill>
              </a:ln>
              <a:solidFill>
                <a:prstClr val="black"/>
              </a:solidFill>
              <a:effectLst/>
              <a:uLnTx/>
              <a:uFillTx/>
              <a:latin typeface="Trebuchet MS" panose="020B0603020202020204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27" name="正方形/長方形 26">
            <a:extLst>
              <a:ext uri="{FF2B5EF4-FFF2-40B4-BE49-F238E27FC236}">
                <a16:creationId xmlns:a16="http://schemas.microsoft.com/office/drawing/2014/main" id="{DD379E96-3921-4CF0-93D4-E55AD00DB109}"/>
              </a:ext>
            </a:extLst>
          </p:cNvPr>
          <p:cNvSpPr/>
          <p:nvPr/>
        </p:nvSpPr>
        <p:spPr>
          <a:xfrm>
            <a:off x="1532384" y="977537"/>
            <a:ext cx="428391" cy="448137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メイリオ" panose="020B0604030504040204" pitchFamily="50" charset="-128"/>
                <a:cs typeface="+mn-cs"/>
              </a:rPr>
              <a:t>60</a:t>
            </a:r>
            <a:r>
              <a:rPr kumimoji="1" lang="ja-JP" alt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メイリオ" panose="020B0604030504040204" pitchFamily="50" charset="-128"/>
                <a:cs typeface="+mn-cs"/>
              </a:rPr>
              <a:t>㎎</a:t>
            </a:r>
          </a:p>
        </p:txBody>
      </p:sp>
      <p:sp>
        <p:nvSpPr>
          <p:cNvPr id="29" name="正方形/長方形 28">
            <a:extLst>
              <a:ext uri="{FF2B5EF4-FFF2-40B4-BE49-F238E27FC236}">
                <a16:creationId xmlns:a16="http://schemas.microsoft.com/office/drawing/2014/main" id="{1D928B66-A915-494C-B64E-A81E1E3328F7}"/>
              </a:ext>
            </a:extLst>
          </p:cNvPr>
          <p:cNvSpPr/>
          <p:nvPr/>
        </p:nvSpPr>
        <p:spPr>
          <a:xfrm>
            <a:off x="1960776" y="1078655"/>
            <a:ext cx="5753576" cy="347019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b="1" dirty="0">
                <a:ln w="9525">
                  <a:solidFill>
                    <a:prstClr val="black"/>
                  </a:solidFill>
                </a:ln>
                <a:solidFill>
                  <a:prstClr val="black"/>
                </a:solidFill>
                <a:latin typeface="Trebuchet MS" panose="020B0603020202020204"/>
                <a:ea typeface="メイリオ" panose="020B0604030504040204" pitchFamily="50" charset="-128"/>
              </a:rPr>
              <a:t>                           PSL 50 mg</a:t>
            </a:r>
            <a:endParaRPr kumimoji="1" lang="en-US" altLang="ja-JP" sz="1800" b="1" i="0" u="none" strike="noStrike" kern="1200" cap="none" spc="0" normalizeH="0" baseline="0" noProof="0" dirty="0">
              <a:ln w="9525">
                <a:solidFill>
                  <a:prstClr val="black"/>
                </a:solidFill>
              </a:ln>
              <a:solidFill>
                <a:prstClr val="black"/>
              </a:solidFill>
              <a:effectLst/>
              <a:uLnTx/>
              <a:uFillTx/>
              <a:latin typeface="Trebuchet MS" panose="020B0603020202020204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31" name="正方形/長方形 30">
            <a:extLst>
              <a:ext uri="{FF2B5EF4-FFF2-40B4-BE49-F238E27FC236}">
                <a16:creationId xmlns:a16="http://schemas.microsoft.com/office/drawing/2014/main" id="{18FB8BA9-C721-4168-887F-9C49CC2EC3AF}"/>
              </a:ext>
            </a:extLst>
          </p:cNvPr>
          <p:cNvSpPr/>
          <p:nvPr/>
        </p:nvSpPr>
        <p:spPr>
          <a:xfrm>
            <a:off x="7714351" y="1152380"/>
            <a:ext cx="1584356" cy="259914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800" b="1" i="0" u="none" strike="noStrike" kern="1200" cap="none" spc="0" normalizeH="0" baseline="0" noProof="0" dirty="0">
                <a:ln w="9525">
                  <a:solidFill>
                    <a:prstClr val="black"/>
                  </a:solidFill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メイリオ" panose="020B0604030504040204" pitchFamily="50" charset="-128"/>
                <a:cs typeface="+mn-cs"/>
              </a:rPr>
              <a:t>   PSL 40 mg </a:t>
            </a:r>
          </a:p>
        </p:txBody>
      </p:sp>
      <p:sp>
        <p:nvSpPr>
          <p:cNvPr id="33" name="正方形/長方形 32">
            <a:extLst>
              <a:ext uri="{FF2B5EF4-FFF2-40B4-BE49-F238E27FC236}">
                <a16:creationId xmlns:a16="http://schemas.microsoft.com/office/drawing/2014/main" id="{3CDAF0AA-1C96-48EC-A180-3D4B6686935E}"/>
              </a:ext>
            </a:extLst>
          </p:cNvPr>
          <p:cNvSpPr/>
          <p:nvPr/>
        </p:nvSpPr>
        <p:spPr>
          <a:xfrm>
            <a:off x="9325467" y="1210653"/>
            <a:ext cx="1425921" cy="165961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b="1" dirty="0">
                <a:ln w="9525">
                  <a:solidFill>
                    <a:prstClr val="black"/>
                  </a:solidFill>
                </a:ln>
                <a:solidFill>
                  <a:prstClr val="black"/>
                </a:solidFill>
                <a:latin typeface="Trebuchet MS" panose="020B0603020202020204"/>
                <a:ea typeface="メイリオ" panose="020B0604030504040204" pitchFamily="50" charset="-128"/>
              </a:rPr>
              <a:t>  PSL 35 mg</a:t>
            </a:r>
            <a:endParaRPr kumimoji="1" lang="en-US" altLang="ja-JP" sz="1800" b="1" i="0" u="none" strike="noStrike" kern="1200" cap="none" spc="0" normalizeH="0" baseline="0" noProof="0" dirty="0">
              <a:ln w="9525">
                <a:solidFill>
                  <a:prstClr val="black"/>
                </a:solidFill>
              </a:ln>
              <a:solidFill>
                <a:prstClr val="black"/>
              </a:solidFill>
              <a:effectLst/>
              <a:uLnTx/>
              <a:uFillTx/>
              <a:latin typeface="Trebuchet MS" panose="020B0603020202020204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4C78F0BD-D26B-48A0-A678-E48EC37C8844}"/>
              </a:ext>
            </a:extLst>
          </p:cNvPr>
          <p:cNvSpPr/>
          <p:nvPr/>
        </p:nvSpPr>
        <p:spPr>
          <a:xfrm>
            <a:off x="1431355" y="1668211"/>
            <a:ext cx="899712" cy="354453"/>
          </a:xfrm>
          <a:prstGeom prst="rect">
            <a:avLst/>
          </a:prstGeom>
          <a:solidFill>
            <a:srgbClr val="92D05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800" b="1" i="0" u="none" strike="noStrike" kern="1200" cap="none" spc="0" normalizeH="0" baseline="0" noProof="0" dirty="0">
                <a:ln w="9525">
                  <a:solidFill>
                    <a:prstClr val="black"/>
                  </a:solidFill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メイリオ" panose="020B0604030504040204" pitchFamily="50" charset="-128"/>
                <a:cs typeface="+mn-cs"/>
              </a:rPr>
              <a:t>3.5mg</a:t>
            </a: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F72417C4-CD30-4A8C-8894-E9969F53D67A}"/>
              </a:ext>
            </a:extLst>
          </p:cNvPr>
          <p:cNvSpPr/>
          <p:nvPr/>
        </p:nvSpPr>
        <p:spPr>
          <a:xfrm>
            <a:off x="2196974" y="1451802"/>
            <a:ext cx="1167897" cy="557526"/>
          </a:xfrm>
          <a:prstGeom prst="rect">
            <a:avLst/>
          </a:prstGeom>
          <a:solidFill>
            <a:srgbClr val="92D05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1" dirty="0">
                <a:ln w="9525">
                  <a:solidFill>
                    <a:prstClr val="black"/>
                  </a:solidFill>
                </a:ln>
                <a:solidFill>
                  <a:prstClr val="black"/>
                </a:solidFill>
                <a:latin typeface="Trebuchet MS" panose="020B0603020202020204"/>
                <a:ea typeface="メイリオ" panose="020B0604030504040204" pitchFamily="50" charset="-128"/>
              </a:rPr>
              <a:t>トルバプタン</a:t>
            </a:r>
            <a:r>
              <a:rPr kumimoji="1" lang="en-US" altLang="ja-JP" b="1" dirty="0">
                <a:ln w="9525">
                  <a:solidFill>
                    <a:prstClr val="black"/>
                  </a:solidFill>
                </a:ln>
                <a:solidFill>
                  <a:prstClr val="black"/>
                </a:solidFill>
                <a:latin typeface="Trebuchet MS" panose="020B0603020202020204"/>
                <a:ea typeface="メイリオ" panose="020B0604030504040204" pitchFamily="50" charset="-128"/>
              </a:rPr>
              <a:t>7</a:t>
            </a:r>
            <a:r>
              <a:rPr kumimoji="1" lang="en-US" altLang="ja-JP" sz="1800" b="1" i="0" u="none" strike="noStrike" kern="1200" cap="none" spc="0" normalizeH="0" baseline="0" noProof="0" dirty="0">
                <a:ln w="9525">
                  <a:solidFill>
                    <a:prstClr val="black"/>
                  </a:solidFill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メイリオ" panose="020B0604030504040204" pitchFamily="50" charset="-128"/>
                <a:cs typeface="+mn-cs"/>
              </a:rPr>
              <a:t>.5mg</a:t>
            </a: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42CFA6BA-8D73-43B1-A963-5A670A3062F6}"/>
              </a:ext>
            </a:extLst>
          </p:cNvPr>
          <p:cNvSpPr/>
          <p:nvPr/>
        </p:nvSpPr>
        <p:spPr>
          <a:xfrm>
            <a:off x="3364871" y="1654876"/>
            <a:ext cx="899712" cy="354453"/>
          </a:xfrm>
          <a:prstGeom prst="rect">
            <a:avLst/>
          </a:prstGeom>
          <a:solidFill>
            <a:srgbClr val="92D05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800" b="1" i="0" u="none" strike="noStrike" kern="1200" cap="none" spc="0" normalizeH="0" baseline="0" noProof="0" dirty="0">
                <a:ln w="9525">
                  <a:solidFill>
                    <a:prstClr val="black"/>
                  </a:solidFill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メイリオ" panose="020B0604030504040204" pitchFamily="50" charset="-128"/>
                <a:cs typeface="+mn-cs"/>
              </a:rPr>
              <a:t>3.5mg</a:t>
            </a: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15E5653A-9C90-4D12-9AEE-89EA1AC50C36}"/>
              </a:ext>
            </a:extLst>
          </p:cNvPr>
          <p:cNvSpPr/>
          <p:nvPr/>
        </p:nvSpPr>
        <p:spPr>
          <a:xfrm>
            <a:off x="928781" y="2188463"/>
            <a:ext cx="944219" cy="338115"/>
          </a:xfrm>
          <a:prstGeom prst="rect">
            <a:avLst/>
          </a:prstGeom>
          <a:solidFill>
            <a:srgbClr val="7030A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b="1" dirty="0">
                <a:ln w="9525">
                  <a:solidFill>
                    <a:prstClr val="black"/>
                  </a:solidFill>
                </a:ln>
                <a:solidFill>
                  <a:prstClr val="black"/>
                </a:solidFill>
                <a:latin typeface="Trebuchet MS" panose="020B0603020202020204"/>
                <a:ea typeface="メイリオ" panose="020B0604030504040204" pitchFamily="50" charset="-128"/>
              </a:rPr>
              <a:t>30</a:t>
            </a:r>
            <a:r>
              <a:rPr kumimoji="1" lang="ja-JP" altLang="en-US" b="1" dirty="0">
                <a:ln w="9525">
                  <a:solidFill>
                    <a:prstClr val="black"/>
                  </a:solidFill>
                </a:ln>
                <a:solidFill>
                  <a:prstClr val="black"/>
                </a:solidFill>
                <a:latin typeface="Trebuchet MS" panose="020B0603020202020204"/>
                <a:ea typeface="メイリオ" panose="020B0604030504040204" pitchFamily="50" charset="-128"/>
              </a:rPr>
              <a:t> ㎎</a:t>
            </a:r>
            <a:endParaRPr kumimoji="1" lang="en-US" altLang="ja-JP" sz="1800" b="1" i="0" u="none" strike="noStrike" kern="1200" cap="none" spc="0" normalizeH="0" baseline="0" noProof="0" dirty="0">
              <a:ln w="9525">
                <a:solidFill>
                  <a:prstClr val="black"/>
                </a:solidFill>
              </a:ln>
              <a:solidFill>
                <a:prstClr val="black"/>
              </a:solidFill>
              <a:effectLst/>
              <a:uLnTx/>
              <a:uFillTx/>
              <a:latin typeface="Trebuchet MS" panose="020B0603020202020204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72016D9C-10D0-4F89-9D4F-23A29304CA1E}"/>
              </a:ext>
            </a:extLst>
          </p:cNvPr>
          <p:cNvSpPr/>
          <p:nvPr/>
        </p:nvSpPr>
        <p:spPr>
          <a:xfrm>
            <a:off x="1702360" y="2037722"/>
            <a:ext cx="2996696" cy="488855"/>
          </a:xfrm>
          <a:prstGeom prst="rect">
            <a:avLst/>
          </a:prstGeom>
          <a:solidFill>
            <a:srgbClr val="7030A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1" i="0" u="none" strike="noStrike" kern="1200" cap="none" spc="0" normalizeH="0" baseline="0" noProof="0" dirty="0">
                <a:ln w="9525">
                  <a:solidFill>
                    <a:prstClr val="black"/>
                  </a:solidFill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メイリオ" panose="020B0604030504040204" pitchFamily="50" charset="-128"/>
                <a:cs typeface="+mn-cs"/>
              </a:rPr>
              <a:t>          </a:t>
            </a:r>
            <a:r>
              <a:rPr kumimoji="1" lang="ja-JP" altLang="en-US" sz="1400" b="1" i="0" u="none" strike="noStrike" kern="1200" cap="none" spc="0" normalizeH="0" baseline="0" noProof="0" dirty="0">
                <a:ln w="9525">
                  <a:solidFill>
                    <a:prstClr val="black"/>
                  </a:solidFill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メイリオ" panose="020B0604030504040204" pitchFamily="50" charset="-128"/>
                <a:cs typeface="+mn-cs"/>
              </a:rPr>
              <a:t>  アゾセミド</a:t>
            </a:r>
            <a:endParaRPr kumimoji="1" lang="en-US" altLang="ja-JP" sz="1800" b="1" i="0" u="none" strike="noStrike" kern="1200" cap="none" spc="0" normalizeH="0" baseline="0" noProof="0" dirty="0">
              <a:ln w="9525">
                <a:solidFill>
                  <a:prstClr val="black"/>
                </a:solidFill>
              </a:ln>
              <a:solidFill>
                <a:prstClr val="black"/>
              </a:solidFill>
              <a:effectLst/>
              <a:uLnTx/>
              <a:uFillTx/>
              <a:latin typeface="Trebuchet MS" panose="020B0603020202020204"/>
              <a:ea typeface="メイリオ" panose="020B0604030504040204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b="1" dirty="0">
                <a:ln w="9525">
                  <a:solidFill>
                    <a:prstClr val="black"/>
                  </a:solidFill>
                </a:ln>
                <a:solidFill>
                  <a:prstClr val="black"/>
                </a:solidFill>
                <a:latin typeface="Trebuchet MS" panose="020B0603020202020204"/>
                <a:ea typeface="メイリオ" panose="020B0604030504040204" pitchFamily="50" charset="-128"/>
              </a:rPr>
              <a:t>                 60</a:t>
            </a:r>
            <a:r>
              <a:rPr kumimoji="1" lang="ja-JP" altLang="en-US" b="1" dirty="0">
                <a:ln w="9525">
                  <a:solidFill>
                    <a:prstClr val="black"/>
                  </a:solidFill>
                </a:ln>
                <a:solidFill>
                  <a:prstClr val="black"/>
                </a:solidFill>
                <a:latin typeface="Trebuchet MS" panose="020B0603020202020204"/>
                <a:ea typeface="メイリオ" panose="020B0604030504040204" pitchFamily="50" charset="-128"/>
              </a:rPr>
              <a:t> ㎎</a:t>
            </a:r>
            <a:endParaRPr kumimoji="1" lang="en-US" altLang="ja-JP" sz="1800" b="1" i="0" u="none" strike="noStrike" kern="1200" cap="none" spc="0" normalizeH="0" baseline="0" noProof="0" dirty="0">
              <a:ln w="9525">
                <a:solidFill>
                  <a:prstClr val="black"/>
                </a:solidFill>
              </a:ln>
              <a:solidFill>
                <a:prstClr val="black"/>
              </a:solidFill>
              <a:effectLst/>
              <a:uLnTx/>
              <a:uFillTx/>
              <a:latin typeface="Trebuchet MS" panose="020B0603020202020204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15F31577-EAFC-4F8F-B72B-68A4EA86EB1E}"/>
              </a:ext>
            </a:extLst>
          </p:cNvPr>
          <p:cNvSpPr/>
          <p:nvPr/>
        </p:nvSpPr>
        <p:spPr>
          <a:xfrm>
            <a:off x="4706122" y="2203115"/>
            <a:ext cx="944219" cy="338115"/>
          </a:xfrm>
          <a:prstGeom prst="rect">
            <a:avLst/>
          </a:prstGeom>
          <a:solidFill>
            <a:srgbClr val="7030A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b="1" dirty="0">
                <a:ln w="9525">
                  <a:solidFill>
                    <a:prstClr val="black"/>
                  </a:solidFill>
                </a:ln>
                <a:solidFill>
                  <a:prstClr val="black"/>
                </a:solidFill>
                <a:latin typeface="Trebuchet MS" panose="020B0603020202020204"/>
                <a:ea typeface="メイリオ" panose="020B0604030504040204" pitchFamily="50" charset="-128"/>
              </a:rPr>
              <a:t>30</a:t>
            </a:r>
            <a:r>
              <a:rPr kumimoji="1" lang="ja-JP" altLang="en-US" b="1" dirty="0">
                <a:ln w="9525">
                  <a:solidFill>
                    <a:prstClr val="black"/>
                  </a:solidFill>
                </a:ln>
                <a:solidFill>
                  <a:prstClr val="black"/>
                </a:solidFill>
                <a:latin typeface="Trebuchet MS" panose="020B0603020202020204"/>
                <a:ea typeface="メイリオ" panose="020B0604030504040204" pitchFamily="50" charset="-128"/>
              </a:rPr>
              <a:t> ㎎</a:t>
            </a:r>
            <a:endParaRPr kumimoji="1" lang="en-US" altLang="ja-JP" sz="1800" b="1" i="0" u="none" strike="noStrike" kern="1200" cap="none" spc="0" normalizeH="0" baseline="0" noProof="0" dirty="0">
              <a:ln w="9525">
                <a:solidFill>
                  <a:prstClr val="black"/>
                </a:solidFill>
              </a:ln>
              <a:solidFill>
                <a:prstClr val="black"/>
              </a:solidFill>
              <a:effectLst/>
              <a:uLnTx/>
              <a:uFillTx/>
              <a:latin typeface="Trebuchet MS" panose="020B0603020202020204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340CDF87-6F9C-410E-AD2E-3E7DC292E716}"/>
              </a:ext>
            </a:extLst>
          </p:cNvPr>
          <p:cNvSpPr txBox="1"/>
          <p:nvPr/>
        </p:nvSpPr>
        <p:spPr>
          <a:xfrm>
            <a:off x="419489" y="1121789"/>
            <a:ext cx="6415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PSL</a:t>
            </a:r>
            <a:endParaRPr kumimoji="1" lang="ja-JP" altLang="en-US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18E987A-14B4-4ACF-9843-F2466C849314}"/>
              </a:ext>
            </a:extLst>
          </p:cNvPr>
          <p:cNvSpPr txBox="1"/>
          <p:nvPr/>
        </p:nvSpPr>
        <p:spPr>
          <a:xfrm>
            <a:off x="6377241" y="3412506"/>
            <a:ext cx="63030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b="1" dirty="0"/>
              <a:t>mg/dl</a:t>
            </a:r>
            <a:endParaRPr kumimoji="1" lang="ja-JP" altLang="en-US" sz="1200" b="1" dirty="0"/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F8BBDACE-90D7-4640-8C79-62347EF5613B}"/>
              </a:ext>
            </a:extLst>
          </p:cNvPr>
          <p:cNvSpPr txBox="1"/>
          <p:nvPr/>
        </p:nvSpPr>
        <p:spPr>
          <a:xfrm>
            <a:off x="7227227" y="3412505"/>
            <a:ext cx="4908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b="1" dirty="0"/>
              <a:t>g/dl</a:t>
            </a:r>
            <a:endParaRPr kumimoji="1" lang="ja-JP" altLang="en-US" sz="1200" b="1" dirty="0"/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A46311DF-33C8-4ADE-9D76-812C73FE9127}"/>
              </a:ext>
            </a:extLst>
          </p:cNvPr>
          <p:cNvSpPr txBox="1"/>
          <p:nvPr/>
        </p:nvSpPr>
        <p:spPr>
          <a:xfrm>
            <a:off x="7986582" y="3429000"/>
            <a:ext cx="36260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b="1" dirty="0"/>
              <a:t>kg</a:t>
            </a:r>
            <a:endParaRPr kumimoji="1" lang="ja-JP" altLang="en-US" sz="1200" b="1" dirty="0"/>
          </a:p>
        </p:txBody>
      </p:sp>
    </p:spTree>
    <p:extLst>
      <p:ext uri="{BB962C8B-B14F-4D97-AF65-F5344CB8AC3E}">
        <p14:creationId xmlns:p14="http://schemas.microsoft.com/office/powerpoint/2010/main" val="36027865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EA7B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19979531-DF4D-B730-67B9-4A163C23BCC0}"/>
              </a:ext>
            </a:extLst>
          </p:cNvPr>
          <p:cNvSpPr txBox="1"/>
          <p:nvPr/>
        </p:nvSpPr>
        <p:spPr>
          <a:xfrm>
            <a:off x="5099575" y="2967335"/>
            <a:ext cx="199285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5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游ゴシック" panose="020B0400000000000000" pitchFamily="50" charset="-128"/>
                <a:cs typeface="Calibri" panose="020F0502020204030204" pitchFamily="34" charset="0"/>
              </a:rPr>
              <a:t>AFTER</a:t>
            </a:r>
            <a:endParaRPr kumimoji="1" lang="ja-JP" altLang="en-US" sz="5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 pitchFamily="34" charset="0"/>
              <a:ea typeface="游ゴシック" panose="020B0400000000000000" pitchFamily="50" charset="-128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58834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A1CA9C6A-3237-4585-96D1-5A81E56340B5}"/>
              </a:ext>
            </a:extLst>
          </p:cNvPr>
          <p:cNvGrpSpPr/>
          <p:nvPr/>
        </p:nvGrpSpPr>
        <p:grpSpPr>
          <a:xfrm>
            <a:off x="1182375" y="3159949"/>
            <a:ext cx="10125606" cy="3597047"/>
            <a:chOff x="1197204" y="999853"/>
            <a:chExt cx="10125606" cy="3734789"/>
          </a:xfrm>
        </p:grpSpPr>
        <p:graphicFrame>
          <p:nvGraphicFramePr>
            <p:cNvPr id="5" name="グラフ 4">
              <a:extLst>
                <a:ext uri="{FF2B5EF4-FFF2-40B4-BE49-F238E27FC236}">
                  <a16:creationId xmlns:a16="http://schemas.microsoft.com/office/drawing/2014/main" id="{41D6B790-014F-4E78-89AA-7D43ABF28432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3955633737"/>
                </p:ext>
              </p:extLst>
            </p:nvPr>
          </p:nvGraphicFramePr>
          <p:xfrm>
            <a:off x="1197205" y="999853"/>
            <a:ext cx="10125605" cy="3625899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sp>
          <p:nvSpPr>
            <p:cNvPr id="53" name="テキスト ボックス 52">
              <a:extLst>
                <a:ext uri="{FF2B5EF4-FFF2-40B4-BE49-F238E27FC236}">
                  <a16:creationId xmlns:a16="http://schemas.microsoft.com/office/drawing/2014/main" id="{93BF8068-AABD-4540-A6D7-580D2900CD86}"/>
                </a:ext>
              </a:extLst>
            </p:cNvPr>
            <p:cNvSpPr txBox="1"/>
            <p:nvPr/>
          </p:nvSpPr>
          <p:spPr>
            <a:xfrm>
              <a:off x="10803113" y="1036562"/>
              <a:ext cx="38985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1600" b="1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日</a:t>
              </a:r>
              <a:endParaRPr kumimoji="1" lang="ja-JP" altLang="en-US" b="1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22" name="正方形/長方形 21">
              <a:extLst>
                <a:ext uri="{FF2B5EF4-FFF2-40B4-BE49-F238E27FC236}">
                  <a16:creationId xmlns:a16="http://schemas.microsoft.com/office/drawing/2014/main" id="{5D7728E7-759C-4C53-A8D8-260B1782433F}"/>
                </a:ext>
              </a:extLst>
            </p:cNvPr>
            <p:cNvSpPr/>
            <p:nvPr/>
          </p:nvSpPr>
          <p:spPr>
            <a:xfrm>
              <a:off x="1197204" y="1341604"/>
              <a:ext cx="391211" cy="339303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66" name="テキスト ボックス 65">
            <a:extLst>
              <a:ext uri="{FF2B5EF4-FFF2-40B4-BE49-F238E27FC236}">
                <a16:creationId xmlns:a16="http://schemas.microsoft.com/office/drawing/2014/main" id="{7AE71A93-D111-F73D-09AE-DADEC3BAD8B5}"/>
              </a:ext>
            </a:extLst>
          </p:cNvPr>
          <p:cNvSpPr txBox="1"/>
          <p:nvPr/>
        </p:nvSpPr>
        <p:spPr>
          <a:xfrm>
            <a:off x="698040" y="400429"/>
            <a:ext cx="19232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/>
              <a:t>入院後経過</a:t>
            </a:r>
          </a:p>
        </p:txBody>
      </p:sp>
      <p:sp>
        <p:nvSpPr>
          <p:cNvPr id="67" name="四角形: 角を丸くする 66">
            <a:extLst>
              <a:ext uri="{FF2B5EF4-FFF2-40B4-BE49-F238E27FC236}">
                <a16:creationId xmlns:a16="http://schemas.microsoft.com/office/drawing/2014/main" id="{AD71DBDE-0190-91A3-7471-D27C159954CA}"/>
              </a:ext>
            </a:extLst>
          </p:cNvPr>
          <p:cNvSpPr/>
          <p:nvPr/>
        </p:nvSpPr>
        <p:spPr>
          <a:xfrm>
            <a:off x="534208" y="426720"/>
            <a:ext cx="90632" cy="400110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68" name="グループ化 67">
            <a:extLst>
              <a:ext uri="{FF2B5EF4-FFF2-40B4-BE49-F238E27FC236}">
                <a16:creationId xmlns:a16="http://schemas.microsoft.com/office/drawing/2014/main" id="{B2B82020-5DA4-8AE6-5E51-0874120782E4}"/>
              </a:ext>
            </a:extLst>
          </p:cNvPr>
          <p:cNvGrpSpPr/>
          <p:nvPr/>
        </p:nvGrpSpPr>
        <p:grpSpPr>
          <a:xfrm>
            <a:off x="534208" y="1091776"/>
            <a:ext cx="10971250" cy="1984114"/>
            <a:chOff x="534208" y="1091776"/>
            <a:chExt cx="10971250" cy="1984114"/>
          </a:xfrm>
        </p:grpSpPr>
        <p:sp>
          <p:nvSpPr>
            <p:cNvPr id="69" name="テキスト ボックス 68">
              <a:extLst>
                <a:ext uri="{FF2B5EF4-FFF2-40B4-BE49-F238E27FC236}">
                  <a16:creationId xmlns:a16="http://schemas.microsoft.com/office/drawing/2014/main" id="{75281A9F-8254-F3B2-C009-92012A2CFFE9}"/>
                </a:ext>
              </a:extLst>
            </p:cNvPr>
            <p:cNvSpPr txBox="1"/>
            <p:nvPr/>
          </p:nvSpPr>
          <p:spPr>
            <a:xfrm>
              <a:off x="534208" y="1315433"/>
              <a:ext cx="130676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1400" b="1" spc="-150" dirty="0"/>
                <a:t>プレドニゾロン</a:t>
              </a:r>
            </a:p>
          </p:txBody>
        </p:sp>
        <p:sp>
          <p:nvSpPr>
            <p:cNvPr id="70" name="テキスト ボックス 69">
              <a:extLst>
                <a:ext uri="{FF2B5EF4-FFF2-40B4-BE49-F238E27FC236}">
                  <a16:creationId xmlns:a16="http://schemas.microsoft.com/office/drawing/2014/main" id="{E0472C99-626D-AA96-4515-951003CC96E5}"/>
                </a:ext>
              </a:extLst>
            </p:cNvPr>
            <p:cNvSpPr txBox="1"/>
            <p:nvPr/>
          </p:nvSpPr>
          <p:spPr>
            <a:xfrm>
              <a:off x="534208" y="2640461"/>
              <a:ext cx="114646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1400" b="1" spc="-150" dirty="0"/>
                <a:t>トルバプタン</a:t>
              </a:r>
            </a:p>
          </p:txBody>
        </p:sp>
        <p:sp>
          <p:nvSpPr>
            <p:cNvPr id="71" name="テキスト ボックス 70">
              <a:extLst>
                <a:ext uri="{FF2B5EF4-FFF2-40B4-BE49-F238E27FC236}">
                  <a16:creationId xmlns:a16="http://schemas.microsoft.com/office/drawing/2014/main" id="{85CA8522-6A99-C462-C89C-C37F52E7F9AA}"/>
                </a:ext>
              </a:extLst>
            </p:cNvPr>
            <p:cNvSpPr txBox="1"/>
            <p:nvPr/>
          </p:nvSpPr>
          <p:spPr>
            <a:xfrm>
              <a:off x="534208" y="1961268"/>
              <a:ext cx="98616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1400" b="1" spc="-150" dirty="0"/>
                <a:t>アゾセミド</a:t>
              </a:r>
            </a:p>
          </p:txBody>
        </p:sp>
        <p:cxnSp>
          <p:nvCxnSpPr>
            <p:cNvPr id="72" name="直線コネクタ 71">
              <a:extLst>
                <a:ext uri="{FF2B5EF4-FFF2-40B4-BE49-F238E27FC236}">
                  <a16:creationId xmlns:a16="http://schemas.microsoft.com/office/drawing/2014/main" id="{B2FD728E-A61E-0761-09B2-25450926B1CD}"/>
                </a:ext>
              </a:extLst>
            </p:cNvPr>
            <p:cNvCxnSpPr>
              <a:cxnSpLocks/>
            </p:cNvCxnSpPr>
            <p:nvPr/>
          </p:nvCxnSpPr>
          <p:spPr>
            <a:xfrm>
              <a:off x="686541" y="1723897"/>
              <a:ext cx="10818917" cy="0"/>
            </a:xfrm>
            <a:prstGeom prst="line">
              <a:avLst/>
            </a:prstGeom>
            <a:ln>
              <a:solidFill>
                <a:schemeClr val="accent2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直線コネクタ 72">
              <a:extLst>
                <a:ext uri="{FF2B5EF4-FFF2-40B4-BE49-F238E27FC236}">
                  <a16:creationId xmlns:a16="http://schemas.microsoft.com/office/drawing/2014/main" id="{019CF16B-209D-933C-D8BE-40A77CC5739D}"/>
                </a:ext>
              </a:extLst>
            </p:cNvPr>
            <p:cNvCxnSpPr>
              <a:cxnSpLocks/>
            </p:cNvCxnSpPr>
            <p:nvPr/>
          </p:nvCxnSpPr>
          <p:spPr>
            <a:xfrm>
              <a:off x="686540" y="2413565"/>
              <a:ext cx="10818917" cy="0"/>
            </a:xfrm>
            <a:prstGeom prst="line">
              <a:avLst/>
            </a:prstGeom>
            <a:ln>
              <a:solidFill>
                <a:schemeClr val="accent2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直線コネクタ 73">
              <a:extLst>
                <a:ext uri="{FF2B5EF4-FFF2-40B4-BE49-F238E27FC236}">
                  <a16:creationId xmlns:a16="http://schemas.microsoft.com/office/drawing/2014/main" id="{8106D6B7-CABC-C7C8-6DA2-47DD3D6FDCE1}"/>
                </a:ext>
              </a:extLst>
            </p:cNvPr>
            <p:cNvCxnSpPr>
              <a:cxnSpLocks/>
            </p:cNvCxnSpPr>
            <p:nvPr/>
          </p:nvCxnSpPr>
          <p:spPr>
            <a:xfrm>
              <a:off x="686541" y="3071937"/>
              <a:ext cx="10818917" cy="0"/>
            </a:xfrm>
            <a:prstGeom prst="line">
              <a:avLst/>
            </a:prstGeom>
            <a:ln>
              <a:solidFill>
                <a:schemeClr val="accent2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5" name="正方形/長方形 74">
              <a:extLst>
                <a:ext uri="{FF2B5EF4-FFF2-40B4-BE49-F238E27FC236}">
                  <a16:creationId xmlns:a16="http://schemas.microsoft.com/office/drawing/2014/main" id="{4BDD36BE-27A6-7DDD-1D17-D5BBE2DE4230}"/>
                </a:ext>
              </a:extLst>
            </p:cNvPr>
            <p:cNvSpPr/>
            <p:nvPr/>
          </p:nvSpPr>
          <p:spPr>
            <a:xfrm>
              <a:off x="2036064" y="1091776"/>
              <a:ext cx="633984" cy="63398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6" name="正方形/長方形 75">
              <a:extLst>
                <a:ext uri="{FF2B5EF4-FFF2-40B4-BE49-F238E27FC236}">
                  <a16:creationId xmlns:a16="http://schemas.microsoft.com/office/drawing/2014/main" id="{722842B6-026B-5B00-CCD9-996A0100AB65}"/>
                </a:ext>
              </a:extLst>
            </p:cNvPr>
            <p:cNvSpPr/>
            <p:nvPr/>
          </p:nvSpPr>
          <p:spPr>
            <a:xfrm>
              <a:off x="2673888" y="1262465"/>
              <a:ext cx="355824" cy="463295"/>
            </a:xfrm>
            <a:prstGeom prst="rect">
              <a:avLst/>
            </a:prstGeom>
            <a:solidFill>
              <a:schemeClr val="accent2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7" name="正方形/長方形 76">
              <a:extLst>
                <a:ext uri="{FF2B5EF4-FFF2-40B4-BE49-F238E27FC236}">
                  <a16:creationId xmlns:a16="http://schemas.microsoft.com/office/drawing/2014/main" id="{56FE7251-4137-7459-7173-F10E117AB590}"/>
                </a:ext>
              </a:extLst>
            </p:cNvPr>
            <p:cNvSpPr/>
            <p:nvPr/>
          </p:nvSpPr>
          <p:spPr>
            <a:xfrm>
              <a:off x="3029712" y="1360003"/>
              <a:ext cx="4492752" cy="365757"/>
            </a:xfrm>
            <a:prstGeom prst="rect">
              <a:avLst/>
            </a:prstGeom>
            <a:solidFill>
              <a:schemeClr val="accent2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8" name="正方形/長方形 77">
              <a:extLst>
                <a:ext uri="{FF2B5EF4-FFF2-40B4-BE49-F238E27FC236}">
                  <a16:creationId xmlns:a16="http://schemas.microsoft.com/office/drawing/2014/main" id="{3C63A34E-8D20-23FB-02AE-253E01E71FE5}"/>
                </a:ext>
              </a:extLst>
            </p:cNvPr>
            <p:cNvSpPr/>
            <p:nvPr/>
          </p:nvSpPr>
          <p:spPr>
            <a:xfrm>
              <a:off x="7522464" y="1445346"/>
              <a:ext cx="1840992" cy="280414"/>
            </a:xfrm>
            <a:prstGeom prst="rect">
              <a:avLst/>
            </a:prstGeom>
            <a:solidFill>
              <a:schemeClr val="accent2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9" name="正方形/長方形 78">
              <a:extLst>
                <a:ext uri="{FF2B5EF4-FFF2-40B4-BE49-F238E27FC236}">
                  <a16:creationId xmlns:a16="http://schemas.microsoft.com/office/drawing/2014/main" id="{22EB080F-0BE7-8BE7-4D43-248FD71B0DB2}"/>
                </a:ext>
              </a:extLst>
            </p:cNvPr>
            <p:cNvSpPr/>
            <p:nvPr/>
          </p:nvSpPr>
          <p:spPr>
            <a:xfrm>
              <a:off x="9363456" y="1503635"/>
              <a:ext cx="1377696" cy="222125"/>
            </a:xfrm>
            <a:prstGeom prst="rect">
              <a:avLst/>
            </a:prstGeom>
            <a:solidFill>
              <a:schemeClr val="accent2">
                <a:alpha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0" name="テキスト ボックス 79">
              <a:extLst>
                <a:ext uri="{FF2B5EF4-FFF2-40B4-BE49-F238E27FC236}">
                  <a16:creationId xmlns:a16="http://schemas.microsoft.com/office/drawing/2014/main" id="{94CA8F89-0B1D-4033-CC69-3E1657B15C22}"/>
                </a:ext>
              </a:extLst>
            </p:cNvPr>
            <p:cNvSpPr txBox="1"/>
            <p:nvPr/>
          </p:nvSpPr>
          <p:spPr>
            <a:xfrm>
              <a:off x="2001015" y="1334835"/>
              <a:ext cx="721672" cy="25545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70000"/>
                </a:lnSpc>
              </a:pPr>
              <a:r>
                <a:rPr kumimoji="1" lang="en-US" altLang="ja-JP" sz="1400" b="1" dirty="0"/>
                <a:t>500</a:t>
              </a:r>
              <a:r>
                <a:rPr lang="en-US" altLang="ja-JP" sz="1100" b="1" dirty="0"/>
                <a:t>mg</a:t>
              </a:r>
              <a:endParaRPr kumimoji="1" lang="ja-JP" altLang="en-US" sz="1400" b="1" dirty="0"/>
            </a:p>
          </p:txBody>
        </p:sp>
        <p:sp>
          <p:nvSpPr>
            <p:cNvPr id="81" name="テキスト ボックス 80">
              <a:extLst>
                <a:ext uri="{FF2B5EF4-FFF2-40B4-BE49-F238E27FC236}">
                  <a16:creationId xmlns:a16="http://schemas.microsoft.com/office/drawing/2014/main" id="{65E8C3FD-C48D-3C03-9C31-1168C48B9CF5}"/>
                </a:ext>
              </a:extLst>
            </p:cNvPr>
            <p:cNvSpPr txBox="1"/>
            <p:nvPr/>
          </p:nvSpPr>
          <p:spPr>
            <a:xfrm>
              <a:off x="2636050" y="1346473"/>
              <a:ext cx="418704" cy="2787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70000"/>
                </a:lnSpc>
              </a:pPr>
              <a:r>
                <a:rPr lang="en-US" altLang="ja-JP" sz="1600" b="1" dirty="0"/>
                <a:t>6</a:t>
              </a:r>
              <a:r>
                <a:rPr kumimoji="1" lang="en-US" altLang="ja-JP" sz="1600" b="1" dirty="0"/>
                <a:t>0</a:t>
              </a:r>
            </a:p>
          </p:txBody>
        </p:sp>
        <p:sp>
          <p:nvSpPr>
            <p:cNvPr id="82" name="テキスト ボックス 81">
              <a:extLst>
                <a:ext uri="{FF2B5EF4-FFF2-40B4-BE49-F238E27FC236}">
                  <a16:creationId xmlns:a16="http://schemas.microsoft.com/office/drawing/2014/main" id="{90E563FD-352C-3322-CE49-D11AF030E3E3}"/>
                </a:ext>
              </a:extLst>
            </p:cNvPr>
            <p:cNvSpPr txBox="1"/>
            <p:nvPr/>
          </p:nvSpPr>
          <p:spPr>
            <a:xfrm>
              <a:off x="2989694" y="1346473"/>
              <a:ext cx="418704" cy="2787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70000"/>
                </a:lnSpc>
              </a:pPr>
              <a:r>
                <a:rPr lang="en-US" altLang="ja-JP" sz="1600" b="1" dirty="0"/>
                <a:t>5</a:t>
              </a:r>
              <a:r>
                <a:rPr kumimoji="1" lang="en-US" altLang="ja-JP" sz="1600" b="1" dirty="0"/>
                <a:t>0</a:t>
              </a:r>
            </a:p>
          </p:txBody>
        </p:sp>
        <p:sp>
          <p:nvSpPr>
            <p:cNvPr id="83" name="テキスト ボックス 82">
              <a:extLst>
                <a:ext uri="{FF2B5EF4-FFF2-40B4-BE49-F238E27FC236}">
                  <a16:creationId xmlns:a16="http://schemas.microsoft.com/office/drawing/2014/main" id="{2841F43F-2388-896C-5DB9-A26CDFCA2DAA}"/>
                </a:ext>
              </a:extLst>
            </p:cNvPr>
            <p:cNvSpPr txBox="1"/>
            <p:nvPr/>
          </p:nvSpPr>
          <p:spPr>
            <a:xfrm>
              <a:off x="7469789" y="1346473"/>
              <a:ext cx="418704" cy="2787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70000"/>
                </a:lnSpc>
              </a:pPr>
              <a:r>
                <a:rPr lang="en-US" altLang="ja-JP" sz="1600" b="1" dirty="0"/>
                <a:t>4</a:t>
              </a:r>
              <a:r>
                <a:rPr kumimoji="1" lang="en-US" altLang="ja-JP" sz="1600" b="1" dirty="0"/>
                <a:t>0</a:t>
              </a:r>
            </a:p>
          </p:txBody>
        </p:sp>
        <p:sp>
          <p:nvSpPr>
            <p:cNvPr id="84" name="テキスト ボックス 83">
              <a:extLst>
                <a:ext uri="{FF2B5EF4-FFF2-40B4-BE49-F238E27FC236}">
                  <a16:creationId xmlns:a16="http://schemas.microsoft.com/office/drawing/2014/main" id="{F5A547B5-EFA2-2B64-58F9-DD2938788567}"/>
                </a:ext>
              </a:extLst>
            </p:cNvPr>
            <p:cNvSpPr txBox="1"/>
            <p:nvPr/>
          </p:nvSpPr>
          <p:spPr>
            <a:xfrm>
              <a:off x="9274467" y="1346473"/>
              <a:ext cx="418704" cy="2787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70000"/>
                </a:lnSpc>
              </a:pPr>
              <a:r>
                <a:rPr lang="en-US" altLang="ja-JP" sz="1600" b="1" dirty="0"/>
                <a:t>35</a:t>
              </a:r>
              <a:endParaRPr kumimoji="1" lang="en-US" altLang="ja-JP" sz="1600" b="1" dirty="0"/>
            </a:p>
          </p:txBody>
        </p:sp>
        <p:sp>
          <p:nvSpPr>
            <p:cNvPr id="85" name="正方形/長方形 84">
              <a:extLst>
                <a:ext uri="{FF2B5EF4-FFF2-40B4-BE49-F238E27FC236}">
                  <a16:creationId xmlns:a16="http://schemas.microsoft.com/office/drawing/2014/main" id="{79C5C887-2D1F-549D-29C5-42640D88003F}"/>
                </a:ext>
              </a:extLst>
            </p:cNvPr>
            <p:cNvSpPr/>
            <p:nvPr/>
          </p:nvSpPr>
          <p:spPr>
            <a:xfrm>
              <a:off x="2036065" y="2102032"/>
              <a:ext cx="953630" cy="307980"/>
            </a:xfrm>
            <a:prstGeom prst="rect">
              <a:avLst/>
            </a:prstGeom>
            <a:solidFill>
              <a:schemeClr val="accent2">
                <a:alpha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6" name="正方形/長方形 85">
              <a:extLst>
                <a:ext uri="{FF2B5EF4-FFF2-40B4-BE49-F238E27FC236}">
                  <a16:creationId xmlns:a16="http://schemas.microsoft.com/office/drawing/2014/main" id="{B343375B-D1BA-C550-CAB3-36AF49299A3B}"/>
                </a:ext>
              </a:extLst>
            </p:cNvPr>
            <p:cNvSpPr/>
            <p:nvPr/>
          </p:nvSpPr>
          <p:spPr>
            <a:xfrm>
              <a:off x="2989694" y="1837965"/>
              <a:ext cx="2173618" cy="572047"/>
            </a:xfrm>
            <a:prstGeom prst="rect">
              <a:avLst/>
            </a:prstGeom>
            <a:solidFill>
              <a:schemeClr val="accent2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7" name="正方形/長方形 86">
              <a:extLst>
                <a:ext uri="{FF2B5EF4-FFF2-40B4-BE49-F238E27FC236}">
                  <a16:creationId xmlns:a16="http://schemas.microsoft.com/office/drawing/2014/main" id="{3CBE610A-1AD5-D246-A0CB-FFA27595FB50}"/>
                </a:ext>
              </a:extLst>
            </p:cNvPr>
            <p:cNvSpPr/>
            <p:nvPr/>
          </p:nvSpPr>
          <p:spPr>
            <a:xfrm>
              <a:off x="5169408" y="2122012"/>
              <a:ext cx="953630" cy="288000"/>
            </a:xfrm>
            <a:prstGeom prst="rect">
              <a:avLst/>
            </a:prstGeom>
            <a:solidFill>
              <a:schemeClr val="accent2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8" name="テキスト ボックス 87">
              <a:extLst>
                <a:ext uri="{FF2B5EF4-FFF2-40B4-BE49-F238E27FC236}">
                  <a16:creationId xmlns:a16="http://schemas.microsoft.com/office/drawing/2014/main" id="{16F36A81-804A-1D76-B6B2-8F0F5D3D2632}"/>
                </a:ext>
              </a:extLst>
            </p:cNvPr>
            <p:cNvSpPr txBox="1"/>
            <p:nvPr/>
          </p:nvSpPr>
          <p:spPr>
            <a:xfrm>
              <a:off x="1994919" y="2020492"/>
              <a:ext cx="418704" cy="2787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70000"/>
                </a:lnSpc>
              </a:pPr>
              <a:r>
                <a:rPr lang="en-US" altLang="ja-JP" sz="1600" b="1" dirty="0"/>
                <a:t>35</a:t>
              </a:r>
              <a:endParaRPr kumimoji="1" lang="en-US" altLang="ja-JP" sz="1600" b="1" dirty="0"/>
            </a:p>
          </p:txBody>
        </p:sp>
        <p:sp>
          <p:nvSpPr>
            <p:cNvPr id="89" name="テキスト ボックス 88">
              <a:extLst>
                <a:ext uri="{FF2B5EF4-FFF2-40B4-BE49-F238E27FC236}">
                  <a16:creationId xmlns:a16="http://schemas.microsoft.com/office/drawing/2014/main" id="{E5AD7CBB-1360-8248-A1B4-E4B770983528}"/>
                </a:ext>
              </a:extLst>
            </p:cNvPr>
            <p:cNvSpPr txBox="1"/>
            <p:nvPr/>
          </p:nvSpPr>
          <p:spPr>
            <a:xfrm>
              <a:off x="2983598" y="2020492"/>
              <a:ext cx="418704" cy="2787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70000"/>
                </a:lnSpc>
              </a:pPr>
              <a:r>
                <a:rPr lang="en-US" altLang="ja-JP" sz="1600" b="1" dirty="0"/>
                <a:t>6</a:t>
              </a:r>
              <a:r>
                <a:rPr kumimoji="1" lang="en-US" altLang="ja-JP" sz="1600" b="1" dirty="0"/>
                <a:t>0</a:t>
              </a:r>
            </a:p>
          </p:txBody>
        </p:sp>
        <p:sp>
          <p:nvSpPr>
            <p:cNvPr id="90" name="テキスト ボックス 89">
              <a:extLst>
                <a:ext uri="{FF2B5EF4-FFF2-40B4-BE49-F238E27FC236}">
                  <a16:creationId xmlns:a16="http://schemas.microsoft.com/office/drawing/2014/main" id="{9F7BEE7A-EDC7-D698-DC56-92C6ACE529D8}"/>
                </a:ext>
              </a:extLst>
            </p:cNvPr>
            <p:cNvSpPr txBox="1"/>
            <p:nvPr/>
          </p:nvSpPr>
          <p:spPr>
            <a:xfrm>
              <a:off x="5130959" y="2020492"/>
              <a:ext cx="418704" cy="2787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70000"/>
                </a:lnSpc>
              </a:pPr>
              <a:r>
                <a:rPr lang="en-US" altLang="ja-JP" sz="1600" b="1" dirty="0"/>
                <a:t>30</a:t>
              </a:r>
              <a:endParaRPr kumimoji="1" lang="en-US" altLang="ja-JP" sz="1600" b="1" dirty="0"/>
            </a:p>
          </p:txBody>
        </p:sp>
        <p:sp>
          <p:nvSpPr>
            <p:cNvPr id="91" name="正方形/長方形 90">
              <a:extLst>
                <a:ext uri="{FF2B5EF4-FFF2-40B4-BE49-F238E27FC236}">
                  <a16:creationId xmlns:a16="http://schemas.microsoft.com/office/drawing/2014/main" id="{0C2A8B52-8E59-9221-E01D-9CE5067D7E1C}"/>
                </a:ext>
              </a:extLst>
            </p:cNvPr>
            <p:cNvSpPr/>
            <p:nvPr/>
          </p:nvSpPr>
          <p:spPr>
            <a:xfrm>
              <a:off x="2577939" y="2767910"/>
              <a:ext cx="824363" cy="307980"/>
            </a:xfrm>
            <a:prstGeom prst="rect">
              <a:avLst/>
            </a:prstGeom>
            <a:solidFill>
              <a:schemeClr val="accent2">
                <a:alpha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2" name="正方形/長方形 91">
              <a:extLst>
                <a:ext uri="{FF2B5EF4-FFF2-40B4-BE49-F238E27FC236}">
                  <a16:creationId xmlns:a16="http://schemas.microsoft.com/office/drawing/2014/main" id="{17D251F1-F6E2-2DC0-6C3E-EAE5D2AC40FD}"/>
                </a:ext>
              </a:extLst>
            </p:cNvPr>
            <p:cNvSpPr/>
            <p:nvPr/>
          </p:nvSpPr>
          <p:spPr>
            <a:xfrm>
              <a:off x="3402302" y="2503843"/>
              <a:ext cx="824363" cy="572047"/>
            </a:xfrm>
            <a:prstGeom prst="rect">
              <a:avLst/>
            </a:prstGeom>
            <a:solidFill>
              <a:schemeClr val="accent2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3" name="正方形/長方形 92">
              <a:extLst>
                <a:ext uri="{FF2B5EF4-FFF2-40B4-BE49-F238E27FC236}">
                  <a16:creationId xmlns:a16="http://schemas.microsoft.com/office/drawing/2014/main" id="{38C76D5F-96C9-29BF-9092-56A97E58468A}"/>
                </a:ext>
              </a:extLst>
            </p:cNvPr>
            <p:cNvSpPr/>
            <p:nvPr/>
          </p:nvSpPr>
          <p:spPr>
            <a:xfrm>
              <a:off x="4226665" y="2767910"/>
              <a:ext cx="824363" cy="307980"/>
            </a:xfrm>
            <a:prstGeom prst="rect">
              <a:avLst/>
            </a:prstGeom>
            <a:solidFill>
              <a:schemeClr val="accent2">
                <a:alpha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4" name="テキスト ボックス 93">
              <a:extLst>
                <a:ext uri="{FF2B5EF4-FFF2-40B4-BE49-F238E27FC236}">
                  <a16:creationId xmlns:a16="http://schemas.microsoft.com/office/drawing/2014/main" id="{3C352FA9-D858-CA94-6D98-FB30639B2C1B}"/>
                </a:ext>
              </a:extLst>
            </p:cNvPr>
            <p:cNvSpPr txBox="1"/>
            <p:nvPr/>
          </p:nvSpPr>
          <p:spPr>
            <a:xfrm>
              <a:off x="2577939" y="2678863"/>
              <a:ext cx="476412" cy="2787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70000"/>
                </a:lnSpc>
              </a:pPr>
              <a:r>
                <a:rPr lang="en-US" altLang="ja-JP" sz="1600" b="1" dirty="0"/>
                <a:t>3.5</a:t>
              </a:r>
              <a:endParaRPr kumimoji="1" lang="en-US" altLang="ja-JP" sz="1600" b="1" dirty="0"/>
            </a:p>
          </p:txBody>
        </p:sp>
        <p:sp>
          <p:nvSpPr>
            <p:cNvPr id="95" name="テキスト ボックス 94">
              <a:extLst>
                <a:ext uri="{FF2B5EF4-FFF2-40B4-BE49-F238E27FC236}">
                  <a16:creationId xmlns:a16="http://schemas.microsoft.com/office/drawing/2014/main" id="{426D4159-910A-4A1B-ED81-812C6D508FF0}"/>
                </a:ext>
              </a:extLst>
            </p:cNvPr>
            <p:cNvSpPr txBox="1"/>
            <p:nvPr/>
          </p:nvSpPr>
          <p:spPr>
            <a:xfrm>
              <a:off x="3377642" y="2678863"/>
              <a:ext cx="476412" cy="2787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70000"/>
                </a:lnSpc>
              </a:pPr>
              <a:r>
                <a:rPr lang="en-US" altLang="ja-JP" sz="1600" b="1" dirty="0"/>
                <a:t>7.5</a:t>
              </a:r>
              <a:endParaRPr kumimoji="1" lang="en-US" altLang="ja-JP" sz="1600" b="1" dirty="0"/>
            </a:p>
          </p:txBody>
        </p:sp>
        <p:sp>
          <p:nvSpPr>
            <p:cNvPr id="96" name="テキスト ボックス 95">
              <a:extLst>
                <a:ext uri="{FF2B5EF4-FFF2-40B4-BE49-F238E27FC236}">
                  <a16:creationId xmlns:a16="http://schemas.microsoft.com/office/drawing/2014/main" id="{123BAD80-5CD6-8876-1CC5-7585F36C4617}"/>
                </a:ext>
              </a:extLst>
            </p:cNvPr>
            <p:cNvSpPr txBox="1"/>
            <p:nvPr/>
          </p:nvSpPr>
          <p:spPr>
            <a:xfrm>
              <a:off x="4186990" y="2678863"/>
              <a:ext cx="476412" cy="2787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70000"/>
                </a:lnSpc>
              </a:pPr>
              <a:r>
                <a:rPr lang="en-US" altLang="ja-JP" sz="1600" b="1" dirty="0"/>
                <a:t>3.5</a:t>
              </a:r>
              <a:endParaRPr kumimoji="1" lang="en-US" altLang="ja-JP" sz="1600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1210359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3" name="グラフ 52">
            <a:extLst>
              <a:ext uri="{FF2B5EF4-FFF2-40B4-BE49-F238E27FC236}">
                <a16:creationId xmlns:a16="http://schemas.microsoft.com/office/drawing/2014/main" id="{5A479DDB-D88D-4B91-9C33-618035730BE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58726211"/>
              </p:ext>
            </p:extLst>
          </p:nvPr>
        </p:nvGraphicFramePr>
        <p:xfrm>
          <a:off x="1142832" y="3150593"/>
          <a:ext cx="10125605" cy="33565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C35103D3-A8C3-4D51-9D04-44317C126FB2}"/>
              </a:ext>
            </a:extLst>
          </p:cNvPr>
          <p:cNvSpPr txBox="1"/>
          <p:nvPr/>
        </p:nvSpPr>
        <p:spPr>
          <a:xfrm>
            <a:off x="2606464" y="4120120"/>
            <a:ext cx="9541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b="1" dirty="0">
                <a:solidFill>
                  <a:schemeClr val="accent2"/>
                </a:solidFill>
              </a:rPr>
              <a:t>尿蛋白</a:t>
            </a:r>
          </a:p>
        </p:txBody>
      </p:sp>
      <p:sp>
        <p:nvSpPr>
          <p:cNvPr id="63" name="テキスト ボックス 62">
            <a:extLst>
              <a:ext uri="{FF2B5EF4-FFF2-40B4-BE49-F238E27FC236}">
                <a16:creationId xmlns:a16="http://schemas.microsoft.com/office/drawing/2014/main" id="{1C6CC9CC-AEFB-4D1D-813D-847C752B5A79}"/>
              </a:ext>
            </a:extLst>
          </p:cNvPr>
          <p:cNvSpPr txBox="1"/>
          <p:nvPr/>
        </p:nvSpPr>
        <p:spPr>
          <a:xfrm>
            <a:off x="2762197" y="3401561"/>
            <a:ext cx="6479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>
                <a:solidFill>
                  <a:schemeClr val="accent2"/>
                </a:solidFill>
              </a:rPr>
              <a:t>14.9</a:t>
            </a:r>
            <a:endParaRPr kumimoji="1" lang="ja-JP" altLang="en-US" b="1" dirty="0">
              <a:solidFill>
                <a:schemeClr val="accent2"/>
              </a:solidFill>
            </a:endParaRPr>
          </a:p>
        </p:txBody>
      </p:sp>
      <p:sp>
        <p:nvSpPr>
          <p:cNvPr id="64" name="テキスト ボックス 63">
            <a:extLst>
              <a:ext uri="{FF2B5EF4-FFF2-40B4-BE49-F238E27FC236}">
                <a16:creationId xmlns:a16="http://schemas.microsoft.com/office/drawing/2014/main" id="{A89D1C01-6B0A-4413-80A3-7455539D6AFF}"/>
              </a:ext>
            </a:extLst>
          </p:cNvPr>
          <p:cNvSpPr txBox="1"/>
          <p:nvPr/>
        </p:nvSpPr>
        <p:spPr>
          <a:xfrm>
            <a:off x="3706455" y="3970222"/>
            <a:ext cx="6479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>
                <a:solidFill>
                  <a:schemeClr val="accent2"/>
                </a:solidFill>
              </a:rPr>
              <a:t>11.1</a:t>
            </a:r>
            <a:endParaRPr kumimoji="1" lang="ja-JP" altLang="en-US" b="1" dirty="0">
              <a:solidFill>
                <a:schemeClr val="accent2"/>
              </a:solidFill>
            </a:endParaRPr>
          </a:p>
        </p:txBody>
      </p:sp>
      <p:sp>
        <p:nvSpPr>
          <p:cNvPr id="65" name="テキスト ボックス 64">
            <a:extLst>
              <a:ext uri="{FF2B5EF4-FFF2-40B4-BE49-F238E27FC236}">
                <a16:creationId xmlns:a16="http://schemas.microsoft.com/office/drawing/2014/main" id="{402D29F6-8A25-4CB3-87BE-857E2A720AB2}"/>
              </a:ext>
            </a:extLst>
          </p:cNvPr>
          <p:cNvSpPr txBox="1"/>
          <p:nvPr/>
        </p:nvSpPr>
        <p:spPr>
          <a:xfrm>
            <a:off x="4863929" y="5221734"/>
            <a:ext cx="5148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>
                <a:solidFill>
                  <a:schemeClr val="accent2"/>
                </a:solidFill>
              </a:rPr>
              <a:t>4.4</a:t>
            </a:r>
            <a:endParaRPr kumimoji="1" lang="ja-JP" altLang="en-US" b="1" dirty="0">
              <a:solidFill>
                <a:schemeClr val="accent2"/>
              </a:solidFill>
            </a:endParaRPr>
          </a:p>
        </p:txBody>
      </p:sp>
      <p:sp>
        <p:nvSpPr>
          <p:cNvPr id="66" name="テキスト ボックス 65">
            <a:extLst>
              <a:ext uri="{FF2B5EF4-FFF2-40B4-BE49-F238E27FC236}">
                <a16:creationId xmlns:a16="http://schemas.microsoft.com/office/drawing/2014/main" id="{6CE47738-B147-494B-A123-E25C0C6C3BB8}"/>
              </a:ext>
            </a:extLst>
          </p:cNvPr>
          <p:cNvSpPr txBox="1"/>
          <p:nvPr/>
        </p:nvSpPr>
        <p:spPr>
          <a:xfrm>
            <a:off x="6562330" y="5900479"/>
            <a:ext cx="6479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>
                <a:solidFill>
                  <a:schemeClr val="accent2"/>
                </a:solidFill>
              </a:rPr>
              <a:t>0.07</a:t>
            </a:r>
          </a:p>
        </p:txBody>
      </p:sp>
      <p:sp>
        <p:nvSpPr>
          <p:cNvPr id="67" name="テキスト ボックス 66">
            <a:extLst>
              <a:ext uri="{FF2B5EF4-FFF2-40B4-BE49-F238E27FC236}">
                <a16:creationId xmlns:a16="http://schemas.microsoft.com/office/drawing/2014/main" id="{F167406F-9091-4628-8DC0-2A67A354CCF8}"/>
              </a:ext>
            </a:extLst>
          </p:cNvPr>
          <p:cNvSpPr txBox="1"/>
          <p:nvPr/>
        </p:nvSpPr>
        <p:spPr>
          <a:xfrm>
            <a:off x="8441910" y="5922081"/>
            <a:ext cx="6479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>
                <a:solidFill>
                  <a:schemeClr val="accent2"/>
                </a:solidFill>
              </a:rPr>
              <a:t>0.02</a:t>
            </a:r>
          </a:p>
        </p:txBody>
      </p:sp>
      <p:sp>
        <p:nvSpPr>
          <p:cNvPr id="68" name="テキスト ボックス 67">
            <a:extLst>
              <a:ext uri="{FF2B5EF4-FFF2-40B4-BE49-F238E27FC236}">
                <a16:creationId xmlns:a16="http://schemas.microsoft.com/office/drawing/2014/main" id="{FF64BBD2-9A59-484E-B358-2539971C15A1}"/>
              </a:ext>
            </a:extLst>
          </p:cNvPr>
          <p:cNvSpPr txBox="1"/>
          <p:nvPr/>
        </p:nvSpPr>
        <p:spPr>
          <a:xfrm>
            <a:off x="10548627" y="6103718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>
                <a:solidFill>
                  <a:schemeClr val="accent4"/>
                </a:solidFill>
              </a:rPr>
              <a:t>0</a:t>
            </a:r>
          </a:p>
        </p:txBody>
      </p:sp>
      <p:grpSp>
        <p:nvGrpSpPr>
          <p:cNvPr id="73" name="グループ化 72">
            <a:extLst>
              <a:ext uri="{FF2B5EF4-FFF2-40B4-BE49-F238E27FC236}">
                <a16:creationId xmlns:a16="http://schemas.microsoft.com/office/drawing/2014/main" id="{5046D081-BCA5-197B-08D3-7A18083DF310}"/>
              </a:ext>
            </a:extLst>
          </p:cNvPr>
          <p:cNvGrpSpPr/>
          <p:nvPr/>
        </p:nvGrpSpPr>
        <p:grpSpPr>
          <a:xfrm>
            <a:off x="534208" y="1091776"/>
            <a:ext cx="10971250" cy="1984114"/>
            <a:chOff x="534208" y="1091776"/>
            <a:chExt cx="10971250" cy="1984114"/>
          </a:xfrm>
        </p:grpSpPr>
        <p:sp>
          <p:nvSpPr>
            <p:cNvPr id="2" name="テキスト ボックス 1">
              <a:extLst>
                <a:ext uri="{FF2B5EF4-FFF2-40B4-BE49-F238E27FC236}">
                  <a16:creationId xmlns:a16="http://schemas.microsoft.com/office/drawing/2014/main" id="{86969DBD-AE5E-E6DF-94B7-794DD2A31313}"/>
                </a:ext>
              </a:extLst>
            </p:cNvPr>
            <p:cNvSpPr txBox="1"/>
            <p:nvPr/>
          </p:nvSpPr>
          <p:spPr>
            <a:xfrm>
              <a:off x="534208" y="1315433"/>
              <a:ext cx="130676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1400" b="1" spc="-150" dirty="0"/>
                <a:t>プレドニゾロン</a:t>
              </a:r>
            </a:p>
          </p:txBody>
        </p:sp>
        <p:sp>
          <p:nvSpPr>
            <p:cNvPr id="4" name="テキスト ボックス 3">
              <a:extLst>
                <a:ext uri="{FF2B5EF4-FFF2-40B4-BE49-F238E27FC236}">
                  <a16:creationId xmlns:a16="http://schemas.microsoft.com/office/drawing/2014/main" id="{261D7778-9A58-C1E1-FEE0-61DEF1C512D3}"/>
                </a:ext>
              </a:extLst>
            </p:cNvPr>
            <p:cNvSpPr txBox="1"/>
            <p:nvPr/>
          </p:nvSpPr>
          <p:spPr>
            <a:xfrm>
              <a:off x="534208" y="2640461"/>
              <a:ext cx="114646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1400" b="1" spc="-150" dirty="0"/>
                <a:t>トルバプタン</a:t>
              </a:r>
            </a:p>
          </p:txBody>
        </p:sp>
        <p:sp>
          <p:nvSpPr>
            <p:cNvPr id="5" name="テキスト ボックス 4">
              <a:extLst>
                <a:ext uri="{FF2B5EF4-FFF2-40B4-BE49-F238E27FC236}">
                  <a16:creationId xmlns:a16="http://schemas.microsoft.com/office/drawing/2014/main" id="{18CB0F7F-626A-BB61-0621-716D5777CD9E}"/>
                </a:ext>
              </a:extLst>
            </p:cNvPr>
            <p:cNvSpPr txBox="1"/>
            <p:nvPr/>
          </p:nvSpPr>
          <p:spPr>
            <a:xfrm>
              <a:off x="534208" y="1961268"/>
              <a:ext cx="98616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1400" b="1" spc="-150" dirty="0"/>
                <a:t>アゾセミド</a:t>
              </a:r>
            </a:p>
          </p:txBody>
        </p:sp>
        <p:cxnSp>
          <p:nvCxnSpPr>
            <p:cNvPr id="8" name="直線コネクタ 7">
              <a:extLst>
                <a:ext uri="{FF2B5EF4-FFF2-40B4-BE49-F238E27FC236}">
                  <a16:creationId xmlns:a16="http://schemas.microsoft.com/office/drawing/2014/main" id="{5B656B6A-FB93-778C-2BBD-32E4864E8FC4}"/>
                </a:ext>
              </a:extLst>
            </p:cNvPr>
            <p:cNvCxnSpPr>
              <a:cxnSpLocks/>
            </p:cNvCxnSpPr>
            <p:nvPr/>
          </p:nvCxnSpPr>
          <p:spPr>
            <a:xfrm>
              <a:off x="686541" y="1723897"/>
              <a:ext cx="10818917" cy="0"/>
            </a:xfrm>
            <a:prstGeom prst="line">
              <a:avLst/>
            </a:prstGeom>
            <a:ln>
              <a:solidFill>
                <a:schemeClr val="accent2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直線コネクタ 8">
              <a:extLst>
                <a:ext uri="{FF2B5EF4-FFF2-40B4-BE49-F238E27FC236}">
                  <a16:creationId xmlns:a16="http://schemas.microsoft.com/office/drawing/2014/main" id="{CBCF0B94-887A-FEB5-FD94-FBEC95A2A53B}"/>
                </a:ext>
              </a:extLst>
            </p:cNvPr>
            <p:cNvCxnSpPr>
              <a:cxnSpLocks/>
            </p:cNvCxnSpPr>
            <p:nvPr/>
          </p:nvCxnSpPr>
          <p:spPr>
            <a:xfrm>
              <a:off x="686540" y="2413565"/>
              <a:ext cx="10818917" cy="0"/>
            </a:xfrm>
            <a:prstGeom prst="line">
              <a:avLst/>
            </a:prstGeom>
            <a:ln>
              <a:solidFill>
                <a:schemeClr val="accent2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直線コネクタ 9">
              <a:extLst>
                <a:ext uri="{FF2B5EF4-FFF2-40B4-BE49-F238E27FC236}">
                  <a16:creationId xmlns:a16="http://schemas.microsoft.com/office/drawing/2014/main" id="{A839D9D5-ED78-E810-2466-E713FFF1B99B}"/>
                </a:ext>
              </a:extLst>
            </p:cNvPr>
            <p:cNvCxnSpPr>
              <a:cxnSpLocks/>
            </p:cNvCxnSpPr>
            <p:nvPr/>
          </p:nvCxnSpPr>
          <p:spPr>
            <a:xfrm>
              <a:off x="686541" y="3071937"/>
              <a:ext cx="10818917" cy="0"/>
            </a:xfrm>
            <a:prstGeom prst="line">
              <a:avLst/>
            </a:prstGeom>
            <a:ln>
              <a:solidFill>
                <a:schemeClr val="accent2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正方形/長方形 10">
              <a:extLst>
                <a:ext uri="{FF2B5EF4-FFF2-40B4-BE49-F238E27FC236}">
                  <a16:creationId xmlns:a16="http://schemas.microsoft.com/office/drawing/2014/main" id="{379EB72E-AF97-C0CD-9D50-8FF589570C8F}"/>
                </a:ext>
              </a:extLst>
            </p:cNvPr>
            <p:cNvSpPr/>
            <p:nvPr/>
          </p:nvSpPr>
          <p:spPr>
            <a:xfrm>
              <a:off x="2036064" y="1091776"/>
              <a:ext cx="633984" cy="63398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" name="正方形/長方形 11">
              <a:extLst>
                <a:ext uri="{FF2B5EF4-FFF2-40B4-BE49-F238E27FC236}">
                  <a16:creationId xmlns:a16="http://schemas.microsoft.com/office/drawing/2014/main" id="{FF86F0B7-0A47-CD20-14FA-2D160ACA4052}"/>
                </a:ext>
              </a:extLst>
            </p:cNvPr>
            <p:cNvSpPr/>
            <p:nvPr/>
          </p:nvSpPr>
          <p:spPr>
            <a:xfrm>
              <a:off x="2673888" y="1262465"/>
              <a:ext cx="355824" cy="463295"/>
            </a:xfrm>
            <a:prstGeom prst="rect">
              <a:avLst/>
            </a:prstGeom>
            <a:solidFill>
              <a:schemeClr val="accent2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" name="正方形/長方形 12">
              <a:extLst>
                <a:ext uri="{FF2B5EF4-FFF2-40B4-BE49-F238E27FC236}">
                  <a16:creationId xmlns:a16="http://schemas.microsoft.com/office/drawing/2014/main" id="{A20C0885-B818-2FE7-602B-60AACCD7A9B6}"/>
                </a:ext>
              </a:extLst>
            </p:cNvPr>
            <p:cNvSpPr/>
            <p:nvPr/>
          </p:nvSpPr>
          <p:spPr>
            <a:xfrm>
              <a:off x="3029712" y="1360003"/>
              <a:ext cx="4492752" cy="365757"/>
            </a:xfrm>
            <a:prstGeom prst="rect">
              <a:avLst/>
            </a:prstGeom>
            <a:solidFill>
              <a:schemeClr val="accent2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" name="正方形/長方形 13">
              <a:extLst>
                <a:ext uri="{FF2B5EF4-FFF2-40B4-BE49-F238E27FC236}">
                  <a16:creationId xmlns:a16="http://schemas.microsoft.com/office/drawing/2014/main" id="{BCCE6A7E-8987-792D-98CC-4E55FB3B0986}"/>
                </a:ext>
              </a:extLst>
            </p:cNvPr>
            <p:cNvSpPr/>
            <p:nvPr/>
          </p:nvSpPr>
          <p:spPr>
            <a:xfrm>
              <a:off x="7522464" y="1445346"/>
              <a:ext cx="1840992" cy="280414"/>
            </a:xfrm>
            <a:prstGeom prst="rect">
              <a:avLst/>
            </a:prstGeom>
            <a:solidFill>
              <a:schemeClr val="accent2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" name="正方形/長方形 14">
              <a:extLst>
                <a:ext uri="{FF2B5EF4-FFF2-40B4-BE49-F238E27FC236}">
                  <a16:creationId xmlns:a16="http://schemas.microsoft.com/office/drawing/2014/main" id="{46F27BF9-F26B-E945-1056-B5C1053BB456}"/>
                </a:ext>
              </a:extLst>
            </p:cNvPr>
            <p:cNvSpPr/>
            <p:nvPr/>
          </p:nvSpPr>
          <p:spPr>
            <a:xfrm>
              <a:off x="9363456" y="1503635"/>
              <a:ext cx="1377696" cy="222125"/>
            </a:xfrm>
            <a:prstGeom prst="rect">
              <a:avLst/>
            </a:prstGeom>
            <a:solidFill>
              <a:schemeClr val="accent2">
                <a:alpha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" name="テキスト ボックス 18">
              <a:extLst>
                <a:ext uri="{FF2B5EF4-FFF2-40B4-BE49-F238E27FC236}">
                  <a16:creationId xmlns:a16="http://schemas.microsoft.com/office/drawing/2014/main" id="{CA6308FC-7108-C578-F831-D94E1C6D375F}"/>
                </a:ext>
              </a:extLst>
            </p:cNvPr>
            <p:cNvSpPr txBox="1"/>
            <p:nvPr/>
          </p:nvSpPr>
          <p:spPr>
            <a:xfrm>
              <a:off x="2001015" y="1334835"/>
              <a:ext cx="721672" cy="25545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70000"/>
                </a:lnSpc>
              </a:pPr>
              <a:r>
                <a:rPr kumimoji="1" lang="en-US" altLang="ja-JP" sz="1400" b="1" dirty="0"/>
                <a:t>500</a:t>
              </a:r>
              <a:r>
                <a:rPr lang="en-US" altLang="ja-JP" sz="1100" b="1" dirty="0"/>
                <a:t>mg</a:t>
              </a:r>
              <a:endParaRPr kumimoji="1" lang="ja-JP" altLang="en-US" sz="1400" b="1" dirty="0"/>
            </a:p>
          </p:txBody>
        </p:sp>
        <p:sp>
          <p:nvSpPr>
            <p:cNvPr id="22" name="テキスト ボックス 21">
              <a:extLst>
                <a:ext uri="{FF2B5EF4-FFF2-40B4-BE49-F238E27FC236}">
                  <a16:creationId xmlns:a16="http://schemas.microsoft.com/office/drawing/2014/main" id="{849B97E6-F53F-7E39-DEBE-CDD5925E406A}"/>
                </a:ext>
              </a:extLst>
            </p:cNvPr>
            <p:cNvSpPr txBox="1"/>
            <p:nvPr/>
          </p:nvSpPr>
          <p:spPr>
            <a:xfrm>
              <a:off x="2636050" y="1346473"/>
              <a:ext cx="418704" cy="2787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70000"/>
                </a:lnSpc>
              </a:pPr>
              <a:r>
                <a:rPr lang="en-US" altLang="ja-JP" sz="1600" b="1" dirty="0"/>
                <a:t>6</a:t>
              </a:r>
              <a:r>
                <a:rPr kumimoji="1" lang="en-US" altLang="ja-JP" sz="1600" b="1" dirty="0"/>
                <a:t>0</a:t>
              </a:r>
            </a:p>
          </p:txBody>
        </p:sp>
        <p:sp>
          <p:nvSpPr>
            <p:cNvPr id="23" name="テキスト ボックス 22">
              <a:extLst>
                <a:ext uri="{FF2B5EF4-FFF2-40B4-BE49-F238E27FC236}">
                  <a16:creationId xmlns:a16="http://schemas.microsoft.com/office/drawing/2014/main" id="{BFB17FDE-CBC6-E6EA-962A-51A7FA566752}"/>
                </a:ext>
              </a:extLst>
            </p:cNvPr>
            <p:cNvSpPr txBox="1"/>
            <p:nvPr/>
          </p:nvSpPr>
          <p:spPr>
            <a:xfrm>
              <a:off x="2989694" y="1346473"/>
              <a:ext cx="418704" cy="2787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70000"/>
                </a:lnSpc>
              </a:pPr>
              <a:r>
                <a:rPr lang="en-US" altLang="ja-JP" sz="1600" b="1" dirty="0"/>
                <a:t>5</a:t>
              </a:r>
              <a:r>
                <a:rPr kumimoji="1" lang="en-US" altLang="ja-JP" sz="1600" b="1" dirty="0"/>
                <a:t>0</a:t>
              </a:r>
            </a:p>
          </p:txBody>
        </p:sp>
        <p:sp>
          <p:nvSpPr>
            <p:cNvPr id="25" name="テキスト ボックス 24">
              <a:extLst>
                <a:ext uri="{FF2B5EF4-FFF2-40B4-BE49-F238E27FC236}">
                  <a16:creationId xmlns:a16="http://schemas.microsoft.com/office/drawing/2014/main" id="{A612674B-4DC8-5BE7-224B-82F9AA1405ED}"/>
                </a:ext>
              </a:extLst>
            </p:cNvPr>
            <p:cNvSpPr txBox="1"/>
            <p:nvPr/>
          </p:nvSpPr>
          <p:spPr>
            <a:xfrm>
              <a:off x="7469789" y="1346473"/>
              <a:ext cx="418704" cy="2787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70000"/>
                </a:lnSpc>
              </a:pPr>
              <a:r>
                <a:rPr lang="en-US" altLang="ja-JP" sz="1600" b="1" dirty="0"/>
                <a:t>4</a:t>
              </a:r>
              <a:r>
                <a:rPr kumimoji="1" lang="en-US" altLang="ja-JP" sz="1600" b="1" dirty="0"/>
                <a:t>0</a:t>
              </a:r>
            </a:p>
          </p:txBody>
        </p:sp>
        <p:sp>
          <p:nvSpPr>
            <p:cNvPr id="27" name="テキスト ボックス 26">
              <a:extLst>
                <a:ext uri="{FF2B5EF4-FFF2-40B4-BE49-F238E27FC236}">
                  <a16:creationId xmlns:a16="http://schemas.microsoft.com/office/drawing/2014/main" id="{F58D958E-0E80-3F1C-36FD-F2CEC79186BB}"/>
                </a:ext>
              </a:extLst>
            </p:cNvPr>
            <p:cNvSpPr txBox="1"/>
            <p:nvPr/>
          </p:nvSpPr>
          <p:spPr>
            <a:xfrm>
              <a:off x="9274467" y="1346473"/>
              <a:ext cx="418704" cy="2787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70000"/>
                </a:lnSpc>
              </a:pPr>
              <a:r>
                <a:rPr lang="en-US" altLang="ja-JP" sz="1600" b="1" dirty="0"/>
                <a:t>35</a:t>
              </a:r>
              <a:endParaRPr kumimoji="1" lang="en-US" altLang="ja-JP" sz="1600" b="1" dirty="0"/>
            </a:p>
          </p:txBody>
        </p:sp>
        <p:sp>
          <p:nvSpPr>
            <p:cNvPr id="29" name="正方形/長方形 28">
              <a:extLst>
                <a:ext uri="{FF2B5EF4-FFF2-40B4-BE49-F238E27FC236}">
                  <a16:creationId xmlns:a16="http://schemas.microsoft.com/office/drawing/2014/main" id="{0663BF0A-0933-1C67-58F1-317D930E2965}"/>
                </a:ext>
              </a:extLst>
            </p:cNvPr>
            <p:cNvSpPr/>
            <p:nvPr/>
          </p:nvSpPr>
          <p:spPr>
            <a:xfrm>
              <a:off x="2036065" y="2102032"/>
              <a:ext cx="953630" cy="307980"/>
            </a:xfrm>
            <a:prstGeom prst="rect">
              <a:avLst/>
            </a:prstGeom>
            <a:solidFill>
              <a:schemeClr val="accent2">
                <a:alpha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1" name="正方形/長方形 30">
              <a:extLst>
                <a:ext uri="{FF2B5EF4-FFF2-40B4-BE49-F238E27FC236}">
                  <a16:creationId xmlns:a16="http://schemas.microsoft.com/office/drawing/2014/main" id="{7F0448FB-F10C-9B39-F624-A8D9271ED2EE}"/>
                </a:ext>
              </a:extLst>
            </p:cNvPr>
            <p:cNvSpPr/>
            <p:nvPr/>
          </p:nvSpPr>
          <p:spPr>
            <a:xfrm>
              <a:off x="2989694" y="1837965"/>
              <a:ext cx="2173618" cy="572047"/>
            </a:xfrm>
            <a:prstGeom prst="rect">
              <a:avLst/>
            </a:prstGeom>
            <a:solidFill>
              <a:schemeClr val="accent2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3" name="正方形/長方形 32">
              <a:extLst>
                <a:ext uri="{FF2B5EF4-FFF2-40B4-BE49-F238E27FC236}">
                  <a16:creationId xmlns:a16="http://schemas.microsoft.com/office/drawing/2014/main" id="{CC918768-D2DC-412F-1513-7FFD614F8C53}"/>
                </a:ext>
              </a:extLst>
            </p:cNvPr>
            <p:cNvSpPr/>
            <p:nvPr/>
          </p:nvSpPr>
          <p:spPr>
            <a:xfrm>
              <a:off x="5169408" y="2122012"/>
              <a:ext cx="953630" cy="288000"/>
            </a:xfrm>
            <a:prstGeom prst="rect">
              <a:avLst/>
            </a:prstGeom>
            <a:solidFill>
              <a:schemeClr val="accent2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4" name="テキスト ボックス 53">
              <a:extLst>
                <a:ext uri="{FF2B5EF4-FFF2-40B4-BE49-F238E27FC236}">
                  <a16:creationId xmlns:a16="http://schemas.microsoft.com/office/drawing/2014/main" id="{1D98F7F0-5584-93FF-227D-83A1475BF19B}"/>
                </a:ext>
              </a:extLst>
            </p:cNvPr>
            <p:cNvSpPr txBox="1"/>
            <p:nvPr/>
          </p:nvSpPr>
          <p:spPr>
            <a:xfrm>
              <a:off x="1994919" y="2020492"/>
              <a:ext cx="418704" cy="2787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70000"/>
                </a:lnSpc>
              </a:pPr>
              <a:r>
                <a:rPr lang="en-US" altLang="ja-JP" sz="1600" b="1" dirty="0"/>
                <a:t>35</a:t>
              </a:r>
              <a:endParaRPr kumimoji="1" lang="en-US" altLang="ja-JP" sz="1600" b="1" dirty="0"/>
            </a:p>
          </p:txBody>
        </p:sp>
        <p:sp>
          <p:nvSpPr>
            <p:cNvPr id="55" name="テキスト ボックス 54">
              <a:extLst>
                <a:ext uri="{FF2B5EF4-FFF2-40B4-BE49-F238E27FC236}">
                  <a16:creationId xmlns:a16="http://schemas.microsoft.com/office/drawing/2014/main" id="{FCE09010-22C5-3090-1121-0FB7D1D0D511}"/>
                </a:ext>
              </a:extLst>
            </p:cNvPr>
            <p:cNvSpPr txBox="1"/>
            <p:nvPr/>
          </p:nvSpPr>
          <p:spPr>
            <a:xfrm>
              <a:off x="2983598" y="2020492"/>
              <a:ext cx="418704" cy="2787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70000"/>
                </a:lnSpc>
              </a:pPr>
              <a:r>
                <a:rPr lang="en-US" altLang="ja-JP" sz="1600" b="1" dirty="0"/>
                <a:t>6</a:t>
              </a:r>
              <a:r>
                <a:rPr kumimoji="1" lang="en-US" altLang="ja-JP" sz="1600" b="1" dirty="0"/>
                <a:t>0</a:t>
              </a:r>
            </a:p>
          </p:txBody>
        </p:sp>
        <p:sp>
          <p:nvSpPr>
            <p:cNvPr id="56" name="テキスト ボックス 55">
              <a:extLst>
                <a:ext uri="{FF2B5EF4-FFF2-40B4-BE49-F238E27FC236}">
                  <a16:creationId xmlns:a16="http://schemas.microsoft.com/office/drawing/2014/main" id="{EBF568BD-EBFD-620F-25ED-024452D4865E}"/>
                </a:ext>
              </a:extLst>
            </p:cNvPr>
            <p:cNvSpPr txBox="1"/>
            <p:nvPr/>
          </p:nvSpPr>
          <p:spPr>
            <a:xfrm>
              <a:off x="5130959" y="2020492"/>
              <a:ext cx="418704" cy="2787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70000"/>
                </a:lnSpc>
              </a:pPr>
              <a:r>
                <a:rPr lang="en-US" altLang="ja-JP" sz="1600" b="1" dirty="0"/>
                <a:t>30</a:t>
              </a:r>
              <a:endParaRPr kumimoji="1" lang="en-US" altLang="ja-JP" sz="1600" b="1" dirty="0"/>
            </a:p>
          </p:txBody>
        </p:sp>
        <p:sp>
          <p:nvSpPr>
            <p:cNvPr id="57" name="正方形/長方形 56">
              <a:extLst>
                <a:ext uri="{FF2B5EF4-FFF2-40B4-BE49-F238E27FC236}">
                  <a16:creationId xmlns:a16="http://schemas.microsoft.com/office/drawing/2014/main" id="{741462F3-E187-3599-D24D-ACEA375E9DDB}"/>
                </a:ext>
              </a:extLst>
            </p:cNvPr>
            <p:cNvSpPr/>
            <p:nvPr/>
          </p:nvSpPr>
          <p:spPr>
            <a:xfrm>
              <a:off x="2577939" y="2767910"/>
              <a:ext cx="824363" cy="307980"/>
            </a:xfrm>
            <a:prstGeom prst="rect">
              <a:avLst/>
            </a:prstGeom>
            <a:solidFill>
              <a:schemeClr val="accent2">
                <a:alpha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8" name="正方形/長方形 57">
              <a:extLst>
                <a:ext uri="{FF2B5EF4-FFF2-40B4-BE49-F238E27FC236}">
                  <a16:creationId xmlns:a16="http://schemas.microsoft.com/office/drawing/2014/main" id="{47CBEBCC-E5EE-443E-32FD-525848BE399C}"/>
                </a:ext>
              </a:extLst>
            </p:cNvPr>
            <p:cNvSpPr/>
            <p:nvPr/>
          </p:nvSpPr>
          <p:spPr>
            <a:xfrm>
              <a:off x="3402302" y="2503843"/>
              <a:ext cx="824363" cy="572047"/>
            </a:xfrm>
            <a:prstGeom prst="rect">
              <a:avLst/>
            </a:prstGeom>
            <a:solidFill>
              <a:schemeClr val="accent2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9" name="正方形/長方形 58">
              <a:extLst>
                <a:ext uri="{FF2B5EF4-FFF2-40B4-BE49-F238E27FC236}">
                  <a16:creationId xmlns:a16="http://schemas.microsoft.com/office/drawing/2014/main" id="{F20CEEEF-B7A5-42A7-39A0-0A62F955DDB0}"/>
                </a:ext>
              </a:extLst>
            </p:cNvPr>
            <p:cNvSpPr/>
            <p:nvPr/>
          </p:nvSpPr>
          <p:spPr>
            <a:xfrm>
              <a:off x="4226665" y="2767910"/>
              <a:ext cx="824363" cy="307980"/>
            </a:xfrm>
            <a:prstGeom prst="rect">
              <a:avLst/>
            </a:prstGeom>
            <a:solidFill>
              <a:schemeClr val="accent2">
                <a:alpha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0" name="テキスト ボックス 59">
              <a:extLst>
                <a:ext uri="{FF2B5EF4-FFF2-40B4-BE49-F238E27FC236}">
                  <a16:creationId xmlns:a16="http://schemas.microsoft.com/office/drawing/2014/main" id="{ABC0946F-467A-3BD8-ACC5-59A42C80A5ED}"/>
                </a:ext>
              </a:extLst>
            </p:cNvPr>
            <p:cNvSpPr txBox="1"/>
            <p:nvPr/>
          </p:nvSpPr>
          <p:spPr>
            <a:xfrm>
              <a:off x="2577939" y="2678863"/>
              <a:ext cx="476412" cy="2787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70000"/>
                </a:lnSpc>
              </a:pPr>
              <a:r>
                <a:rPr lang="en-US" altLang="ja-JP" sz="1600" b="1" dirty="0"/>
                <a:t>3.5</a:t>
              </a:r>
              <a:endParaRPr kumimoji="1" lang="en-US" altLang="ja-JP" sz="1600" b="1" dirty="0"/>
            </a:p>
          </p:txBody>
        </p:sp>
        <p:sp>
          <p:nvSpPr>
            <p:cNvPr id="69" name="テキスト ボックス 68">
              <a:extLst>
                <a:ext uri="{FF2B5EF4-FFF2-40B4-BE49-F238E27FC236}">
                  <a16:creationId xmlns:a16="http://schemas.microsoft.com/office/drawing/2014/main" id="{085B26CD-61DA-F917-C906-0636909150F5}"/>
                </a:ext>
              </a:extLst>
            </p:cNvPr>
            <p:cNvSpPr txBox="1"/>
            <p:nvPr/>
          </p:nvSpPr>
          <p:spPr>
            <a:xfrm>
              <a:off x="3377642" y="2678863"/>
              <a:ext cx="476412" cy="2787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70000"/>
                </a:lnSpc>
              </a:pPr>
              <a:r>
                <a:rPr lang="en-US" altLang="ja-JP" sz="1600" b="1" dirty="0"/>
                <a:t>7.5</a:t>
              </a:r>
              <a:endParaRPr kumimoji="1" lang="en-US" altLang="ja-JP" sz="1600" b="1" dirty="0"/>
            </a:p>
          </p:txBody>
        </p:sp>
        <p:sp>
          <p:nvSpPr>
            <p:cNvPr id="70" name="テキスト ボックス 69">
              <a:extLst>
                <a:ext uri="{FF2B5EF4-FFF2-40B4-BE49-F238E27FC236}">
                  <a16:creationId xmlns:a16="http://schemas.microsoft.com/office/drawing/2014/main" id="{C285FC4D-EB2C-99E4-0F30-B9B46D9B914A}"/>
                </a:ext>
              </a:extLst>
            </p:cNvPr>
            <p:cNvSpPr txBox="1"/>
            <p:nvPr/>
          </p:nvSpPr>
          <p:spPr>
            <a:xfrm>
              <a:off x="4186990" y="2678863"/>
              <a:ext cx="476412" cy="2787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70000"/>
                </a:lnSpc>
              </a:pPr>
              <a:r>
                <a:rPr lang="en-US" altLang="ja-JP" sz="1600" b="1" dirty="0"/>
                <a:t>3.5</a:t>
              </a:r>
              <a:endParaRPr kumimoji="1" lang="en-US" altLang="ja-JP" sz="1600" b="1" dirty="0"/>
            </a:p>
          </p:txBody>
        </p:sp>
      </p:grpSp>
      <p:sp>
        <p:nvSpPr>
          <p:cNvPr id="71" name="テキスト ボックス 70">
            <a:extLst>
              <a:ext uri="{FF2B5EF4-FFF2-40B4-BE49-F238E27FC236}">
                <a16:creationId xmlns:a16="http://schemas.microsoft.com/office/drawing/2014/main" id="{C786F8F6-DA45-4425-A9CF-15876A0F1E20}"/>
              </a:ext>
            </a:extLst>
          </p:cNvPr>
          <p:cNvSpPr txBox="1"/>
          <p:nvPr/>
        </p:nvSpPr>
        <p:spPr>
          <a:xfrm>
            <a:off x="698040" y="400429"/>
            <a:ext cx="19232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/>
              <a:t>入院後経過</a:t>
            </a:r>
          </a:p>
        </p:txBody>
      </p:sp>
      <p:sp>
        <p:nvSpPr>
          <p:cNvPr id="72" name="四角形: 角を丸くする 71">
            <a:extLst>
              <a:ext uri="{FF2B5EF4-FFF2-40B4-BE49-F238E27FC236}">
                <a16:creationId xmlns:a16="http://schemas.microsoft.com/office/drawing/2014/main" id="{2C034C18-D824-6D02-43FF-09575E793C80}"/>
              </a:ext>
            </a:extLst>
          </p:cNvPr>
          <p:cNvSpPr/>
          <p:nvPr/>
        </p:nvSpPr>
        <p:spPr>
          <a:xfrm>
            <a:off x="534208" y="426720"/>
            <a:ext cx="90632" cy="400110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4" name="テキスト ボックス 73">
            <a:extLst>
              <a:ext uri="{FF2B5EF4-FFF2-40B4-BE49-F238E27FC236}">
                <a16:creationId xmlns:a16="http://schemas.microsoft.com/office/drawing/2014/main" id="{88571F72-46B9-325E-BCE9-A8DACA30B7B8}"/>
              </a:ext>
            </a:extLst>
          </p:cNvPr>
          <p:cNvSpPr txBox="1"/>
          <p:nvPr/>
        </p:nvSpPr>
        <p:spPr>
          <a:xfrm>
            <a:off x="10788284" y="3195304"/>
            <a:ext cx="389850" cy="3260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6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日</a:t>
            </a:r>
            <a:endParaRPr kumimoji="1" lang="ja-JP" altLang="en-US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74047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4" name="グラフ 53">
            <a:extLst>
              <a:ext uri="{FF2B5EF4-FFF2-40B4-BE49-F238E27FC236}">
                <a16:creationId xmlns:a16="http://schemas.microsoft.com/office/drawing/2014/main" id="{007988E5-0FE0-47E6-876C-89C367C0A16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594842551"/>
              </p:ext>
            </p:extLst>
          </p:nvPr>
        </p:nvGraphicFramePr>
        <p:xfrm>
          <a:off x="1218670" y="3146953"/>
          <a:ext cx="10125605" cy="36258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6" name="テキスト ボックス 55">
            <a:extLst>
              <a:ext uri="{FF2B5EF4-FFF2-40B4-BE49-F238E27FC236}">
                <a16:creationId xmlns:a16="http://schemas.microsoft.com/office/drawing/2014/main" id="{52FDDD8F-80BE-413E-BB5C-D9003A43A9DE}"/>
              </a:ext>
            </a:extLst>
          </p:cNvPr>
          <p:cNvSpPr txBox="1"/>
          <p:nvPr/>
        </p:nvSpPr>
        <p:spPr>
          <a:xfrm>
            <a:off x="1819604" y="4784426"/>
            <a:ext cx="12747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b="1" spc="-300" dirty="0">
                <a:solidFill>
                  <a:schemeClr val="accent2"/>
                </a:solidFill>
              </a:rPr>
              <a:t>アルブミン</a:t>
            </a:r>
          </a:p>
        </p:txBody>
      </p:sp>
      <p:sp>
        <p:nvSpPr>
          <p:cNvPr id="57" name="テキスト ボックス 56">
            <a:extLst>
              <a:ext uri="{FF2B5EF4-FFF2-40B4-BE49-F238E27FC236}">
                <a16:creationId xmlns:a16="http://schemas.microsoft.com/office/drawing/2014/main" id="{F4AE4E4E-F875-49F2-95F2-0E16CF2DEDDD}"/>
              </a:ext>
            </a:extLst>
          </p:cNvPr>
          <p:cNvSpPr txBox="1"/>
          <p:nvPr/>
        </p:nvSpPr>
        <p:spPr>
          <a:xfrm>
            <a:off x="1821762" y="5153774"/>
            <a:ext cx="5148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>
                <a:solidFill>
                  <a:schemeClr val="accent2"/>
                </a:solidFill>
              </a:rPr>
              <a:t>1.4</a:t>
            </a:r>
            <a:endParaRPr kumimoji="1" lang="ja-JP" altLang="en-US" b="1" dirty="0">
              <a:solidFill>
                <a:schemeClr val="accent2"/>
              </a:solidFill>
            </a:endParaRPr>
          </a:p>
        </p:txBody>
      </p:sp>
      <p:sp>
        <p:nvSpPr>
          <p:cNvPr id="58" name="テキスト ボックス 57">
            <a:extLst>
              <a:ext uri="{FF2B5EF4-FFF2-40B4-BE49-F238E27FC236}">
                <a16:creationId xmlns:a16="http://schemas.microsoft.com/office/drawing/2014/main" id="{177650C1-7FD4-4DAB-A418-2B45EB110D00}"/>
              </a:ext>
            </a:extLst>
          </p:cNvPr>
          <p:cNvSpPr txBox="1"/>
          <p:nvPr/>
        </p:nvSpPr>
        <p:spPr>
          <a:xfrm>
            <a:off x="5679139" y="4914962"/>
            <a:ext cx="5148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>
                <a:solidFill>
                  <a:schemeClr val="accent2"/>
                </a:solidFill>
              </a:rPr>
              <a:t>1.7</a:t>
            </a:r>
            <a:endParaRPr kumimoji="1" lang="ja-JP" altLang="en-US" b="1" dirty="0">
              <a:solidFill>
                <a:schemeClr val="accent2"/>
              </a:solidFill>
            </a:endParaRPr>
          </a:p>
        </p:txBody>
      </p:sp>
      <p:sp>
        <p:nvSpPr>
          <p:cNvPr id="59" name="テキスト ボックス 58">
            <a:extLst>
              <a:ext uri="{FF2B5EF4-FFF2-40B4-BE49-F238E27FC236}">
                <a16:creationId xmlns:a16="http://schemas.microsoft.com/office/drawing/2014/main" id="{8DC01BD1-AA0A-4D2D-B0D1-318AD73FD619}"/>
              </a:ext>
            </a:extLst>
          </p:cNvPr>
          <p:cNvSpPr txBox="1"/>
          <p:nvPr/>
        </p:nvSpPr>
        <p:spPr>
          <a:xfrm>
            <a:off x="9502712" y="4036461"/>
            <a:ext cx="5148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>
                <a:solidFill>
                  <a:schemeClr val="accent2"/>
                </a:solidFill>
              </a:rPr>
              <a:t>2.9</a:t>
            </a:r>
            <a:endParaRPr kumimoji="1" lang="ja-JP" altLang="en-US" b="1" dirty="0">
              <a:solidFill>
                <a:schemeClr val="accent2"/>
              </a:solidFill>
            </a:endParaRPr>
          </a:p>
        </p:txBody>
      </p:sp>
      <p:sp>
        <p:nvSpPr>
          <p:cNvPr id="60" name="テキスト ボックス 59">
            <a:extLst>
              <a:ext uri="{FF2B5EF4-FFF2-40B4-BE49-F238E27FC236}">
                <a16:creationId xmlns:a16="http://schemas.microsoft.com/office/drawing/2014/main" id="{EFB24A92-F1EE-4B42-988C-188A58F82E78}"/>
              </a:ext>
            </a:extLst>
          </p:cNvPr>
          <p:cNvSpPr txBox="1"/>
          <p:nvPr/>
        </p:nvSpPr>
        <p:spPr>
          <a:xfrm>
            <a:off x="10489477" y="3664339"/>
            <a:ext cx="5148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>
                <a:solidFill>
                  <a:schemeClr val="accent2"/>
                </a:solidFill>
              </a:rPr>
              <a:t>3.4</a:t>
            </a:r>
            <a:endParaRPr kumimoji="1" lang="ja-JP" altLang="en-US" b="1" dirty="0">
              <a:solidFill>
                <a:schemeClr val="accent2"/>
              </a:solidFill>
            </a:endParaRPr>
          </a:p>
        </p:txBody>
      </p:sp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5E694D3C-7C23-6C84-4E1B-B699D75EDFBA}"/>
              </a:ext>
            </a:extLst>
          </p:cNvPr>
          <p:cNvGrpSpPr/>
          <p:nvPr/>
        </p:nvGrpSpPr>
        <p:grpSpPr>
          <a:xfrm>
            <a:off x="534208" y="1091776"/>
            <a:ext cx="10971250" cy="1984114"/>
            <a:chOff x="534208" y="1091776"/>
            <a:chExt cx="10971250" cy="1984114"/>
          </a:xfrm>
        </p:grpSpPr>
        <p:sp>
          <p:nvSpPr>
            <p:cNvPr id="5" name="テキスト ボックス 4">
              <a:extLst>
                <a:ext uri="{FF2B5EF4-FFF2-40B4-BE49-F238E27FC236}">
                  <a16:creationId xmlns:a16="http://schemas.microsoft.com/office/drawing/2014/main" id="{324C8924-2E3C-7304-53A1-68A4406F34F7}"/>
                </a:ext>
              </a:extLst>
            </p:cNvPr>
            <p:cNvSpPr txBox="1"/>
            <p:nvPr/>
          </p:nvSpPr>
          <p:spPr>
            <a:xfrm>
              <a:off x="534208" y="1315433"/>
              <a:ext cx="130676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1400" b="1" spc="-150" dirty="0"/>
                <a:t>プレドニゾロン</a:t>
              </a:r>
            </a:p>
          </p:txBody>
        </p:sp>
        <p:sp>
          <p:nvSpPr>
            <p:cNvPr id="8" name="テキスト ボックス 7">
              <a:extLst>
                <a:ext uri="{FF2B5EF4-FFF2-40B4-BE49-F238E27FC236}">
                  <a16:creationId xmlns:a16="http://schemas.microsoft.com/office/drawing/2014/main" id="{92526954-ED79-DE76-EAA8-FD072C86E277}"/>
                </a:ext>
              </a:extLst>
            </p:cNvPr>
            <p:cNvSpPr txBox="1"/>
            <p:nvPr/>
          </p:nvSpPr>
          <p:spPr>
            <a:xfrm>
              <a:off x="534208" y="2640461"/>
              <a:ext cx="114646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1400" b="1" spc="-150" dirty="0"/>
                <a:t>トルバプタン</a:t>
              </a:r>
            </a:p>
          </p:txBody>
        </p:sp>
        <p:sp>
          <p:nvSpPr>
            <p:cNvPr id="9" name="テキスト ボックス 8">
              <a:extLst>
                <a:ext uri="{FF2B5EF4-FFF2-40B4-BE49-F238E27FC236}">
                  <a16:creationId xmlns:a16="http://schemas.microsoft.com/office/drawing/2014/main" id="{00350F08-A5E4-0778-2544-BEC3C6AF2894}"/>
                </a:ext>
              </a:extLst>
            </p:cNvPr>
            <p:cNvSpPr txBox="1"/>
            <p:nvPr/>
          </p:nvSpPr>
          <p:spPr>
            <a:xfrm>
              <a:off x="534208" y="1961268"/>
              <a:ext cx="98616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1400" b="1" spc="-150" dirty="0"/>
                <a:t>アゾセミド</a:t>
              </a:r>
            </a:p>
          </p:txBody>
        </p:sp>
        <p:cxnSp>
          <p:nvCxnSpPr>
            <p:cNvPr id="10" name="直線コネクタ 9">
              <a:extLst>
                <a:ext uri="{FF2B5EF4-FFF2-40B4-BE49-F238E27FC236}">
                  <a16:creationId xmlns:a16="http://schemas.microsoft.com/office/drawing/2014/main" id="{BF184C6D-764E-D964-7A16-00283707350D}"/>
                </a:ext>
              </a:extLst>
            </p:cNvPr>
            <p:cNvCxnSpPr>
              <a:cxnSpLocks/>
            </p:cNvCxnSpPr>
            <p:nvPr/>
          </p:nvCxnSpPr>
          <p:spPr>
            <a:xfrm>
              <a:off x="686541" y="1723897"/>
              <a:ext cx="10818917" cy="0"/>
            </a:xfrm>
            <a:prstGeom prst="line">
              <a:avLst/>
            </a:prstGeom>
            <a:ln>
              <a:solidFill>
                <a:schemeClr val="accent2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直線コネクタ 10">
              <a:extLst>
                <a:ext uri="{FF2B5EF4-FFF2-40B4-BE49-F238E27FC236}">
                  <a16:creationId xmlns:a16="http://schemas.microsoft.com/office/drawing/2014/main" id="{B609A7B7-4162-E35B-68F3-CF187E736E1F}"/>
                </a:ext>
              </a:extLst>
            </p:cNvPr>
            <p:cNvCxnSpPr>
              <a:cxnSpLocks/>
            </p:cNvCxnSpPr>
            <p:nvPr/>
          </p:nvCxnSpPr>
          <p:spPr>
            <a:xfrm>
              <a:off x="686540" y="2413565"/>
              <a:ext cx="10818917" cy="0"/>
            </a:xfrm>
            <a:prstGeom prst="line">
              <a:avLst/>
            </a:prstGeom>
            <a:ln>
              <a:solidFill>
                <a:schemeClr val="accent2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直線コネクタ 11">
              <a:extLst>
                <a:ext uri="{FF2B5EF4-FFF2-40B4-BE49-F238E27FC236}">
                  <a16:creationId xmlns:a16="http://schemas.microsoft.com/office/drawing/2014/main" id="{22675C13-5183-EFA2-FEF8-87590CB5A3A2}"/>
                </a:ext>
              </a:extLst>
            </p:cNvPr>
            <p:cNvCxnSpPr>
              <a:cxnSpLocks/>
            </p:cNvCxnSpPr>
            <p:nvPr/>
          </p:nvCxnSpPr>
          <p:spPr>
            <a:xfrm>
              <a:off x="686541" y="3071937"/>
              <a:ext cx="10818917" cy="0"/>
            </a:xfrm>
            <a:prstGeom prst="line">
              <a:avLst/>
            </a:prstGeom>
            <a:ln>
              <a:solidFill>
                <a:schemeClr val="accent2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正方形/長方形 12">
              <a:extLst>
                <a:ext uri="{FF2B5EF4-FFF2-40B4-BE49-F238E27FC236}">
                  <a16:creationId xmlns:a16="http://schemas.microsoft.com/office/drawing/2014/main" id="{6EDD48EC-B5A6-7BB8-0CEE-228441187508}"/>
                </a:ext>
              </a:extLst>
            </p:cNvPr>
            <p:cNvSpPr/>
            <p:nvPr/>
          </p:nvSpPr>
          <p:spPr>
            <a:xfrm>
              <a:off x="2036064" y="1091776"/>
              <a:ext cx="633984" cy="63398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" name="正方形/長方形 13">
              <a:extLst>
                <a:ext uri="{FF2B5EF4-FFF2-40B4-BE49-F238E27FC236}">
                  <a16:creationId xmlns:a16="http://schemas.microsoft.com/office/drawing/2014/main" id="{9BE02EE6-AB0D-8BB2-1A45-32A36D273DF7}"/>
                </a:ext>
              </a:extLst>
            </p:cNvPr>
            <p:cNvSpPr/>
            <p:nvPr/>
          </p:nvSpPr>
          <p:spPr>
            <a:xfrm>
              <a:off x="2673888" y="1262465"/>
              <a:ext cx="355824" cy="463295"/>
            </a:xfrm>
            <a:prstGeom prst="rect">
              <a:avLst/>
            </a:prstGeom>
            <a:solidFill>
              <a:schemeClr val="accent2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" name="正方形/長方形 14">
              <a:extLst>
                <a:ext uri="{FF2B5EF4-FFF2-40B4-BE49-F238E27FC236}">
                  <a16:creationId xmlns:a16="http://schemas.microsoft.com/office/drawing/2014/main" id="{C4BD5A49-99B1-B62B-80E3-275D7B0F7157}"/>
                </a:ext>
              </a:extLst>
            </p:cNvPr>
            <p:cNvSpPr/>
            <p:nvPr/>
          </p:nvSpPr>
          <p:spPr>
            <a:xfrm>
              <a:off x="3029712" y="1360003"/>
              <a:ext cx="4492752" cy="365757"/>
            </a:xfrm>
            <a:prstGeom prst="rect">
              <a:avLst/>
            </a:prstGeom>
            <a:solidFill>
              <a:schemeClr val="accent2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" name="正方形/長方形 18">
              <a:extLst>
                <a:ext uri="{FF2B5EF4-FFF2-40B4-BE49-F238E27FC236}">
                  <a16:creationId xmlns:a16="http://schemas.microsoft.com/office/drawing/2014/main" id="{AEB1E040-C1C5-2614-BE04-68CE6C7E90E3}"/>
                </a:ext>
              </a:extLst>
            </p:cNvPr>
            <p:cNvSpPr/>
            <p:nvPr/>
          </p:nvSpPr>
          <p:spPr>
            <a:xfrm>
              <a:off x="7522464" y="1445346"/>
              <a:ext cx="1840992" cy="280414"/>
            </a:xfrm>
            <a:prstGeom prst="rect">
              <a:avLst/>
            </a:prstGeom>
            <a:solidFill>
              <a:schemeClr val="accent2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" name="正方形/長方形 21">
              <a:extLst>
                <a:ext uri="{FF2B5EF4-FFF2-40B4-BE49-F238E27FC236}">
                  <a16:creationId xmlns:a16="http://schemas.microsoft.com/office/drawing/2014/main" id="{BE29051C-C948-4B39-F95B-552C94F1D6CD}"/>
                </a:ext>
              </a:extLst>
            </p:cNvPr>
            <p:cNvSpPr/>
            <p:nvPr/>
          </p:nvSpPr>
          <p:spPr>
            <a:xfrm>
              <a:off x="9363456" y="1503635"/>
              <a:ext cx="1377696" cy="222125"/>
            </a:xfrm>
            <a:prstGeom prst="rect">
              <a:avLst/>
            </a:prstGeom>
            <a:solidFill>
              <a:schemeClr val="accent2">
                <a:alpha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" name="テキスト ボックス 22">
              <a:extLst>
                <a:ext uri="{FF2B5EF4-FFF2-40B4-BE49-F238E27FC236}">
                  <a16:creationId xmlns:a16="http://schemas.microsoft.com/office/drawing/2014/main" id="{CE7816FF-7B27-8A53-D4CA-1B2D7DD2EDC6}"/>
                </a:ext>
              </a:extLst>
            </p:cNvPr>
            <p:cNvSpPr txBox="1"/>
            <p:nvPr/>
          </p:nvSpPr>
          <p:spPr>
            <a:xfrm>
              <a:off x="2001015" y="1334835"/>
              <a:ext cx="721672" cy="25545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70000"/>
                </a:lnSpc>
              </a:pPr>
              <a:r>
                <a:rPr kumimoji="1" lang="en-US" altLang="ja-JP" sz="1400" b="1" dirty="0"/>
                <a:t>500</a:t>
              </a:r>
              <a:r>
                <a:rPr lang="en-US" altLang="ja-JP" sz="1100" b="1" dirty="0"/>
                <a:t>mg</a:t>
              </a:r>
              <a:endParaRPr kumimoji="1" lang="ja-JP" altLang="en-US" sz="1400" b="1" dirty="0"/>
            </a:p>
          </p:txBody>
        </p:sp>
        <p:sp>
          <p:nvSpPr>
            <p:cNvPr id="25" name="テキスト ボックス 24">
              <a:extLst>
                <a:ext uri="{FF2B5EF4-FFF2-40B4-BE49-F238E27FC236}">
                  <a16:creationId xmlns:a16="http://schemas.microsoft.com/office/drawing/2014/main" id="{F3F3FF1D-807A-DF84-705C-35EFB629AE84}"/>
                </a:ext>
              </a:extLst>
            </p:cNvPr>
            <p:cNvSpPr txBox="1"/>
            <p:nvPr/>
          </p:nvSpPr>
          <p:spPr>
            <a:xfrm>
              <a:off x="2636050" y="1346473"/>
              <a:ext cx="418704" cy="2787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70000"/>
                </a:lnSpc>
              </a:pPr>
              <a:r>
                <a:rPr lang="en-US" altLang="ja-JP" sz="1600" b="1" dirty="0"/>
                <a:t>6</a:t>
              </a:r>
              <a:r>
                <a:rPr kumimoji="1" lang="en-US" altLang="ja-JP" sz="1600" b="1" dirty="0"/>
                <a:t>0</a:t>
              </a:r>
            </a:p>
          </p:txBody>
        </p:sp>
        <p:sp>
          <p:nvSpPr>
            <p:cNvPr id="27" name="テキスト ボックス 26">
              <a:extLst>
                <a:ext uri="{FF2B5EF4-FFF2-40B4-BE49-F238E27FC236}">
                  <a16:creationId xmlns:a16="http://schemas.microsoft.com/office/drawing/2014/main" id="{5777BAA3-C07D-C83E-9E54-B37F383880EE}"/>
                </a:ext>
              </a:extLst>
            </p:cNvPr>
            <p:cNvSpPr txBox="1"/>
            <p:nvPr/>
          </p:nvSpPr>
          <p:spPr>
            <a:xfrm>
              <a:off x="2989694" y="1346473"/>
              <a:ext cx="418704" cy="2787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70000"/>
                </a:lnSpc>
              </a:pPr>
              <a:r>
                <a:rPr lang="en-US" altLang="ja-JP" sz="1600" b="1" dirty="0"/>
                <a:t>5</a:t>
              </a:r>
              <a:r>
                <a:rPr kumimoji="1" lang="en-US" altLang="ja-JP" sz="1600" b="1" dirty="0"/>
                <a:t>0</a:t>
              </a:r>
            </a:p>
          </p:txBody>
        </p:sp>
        <p:sp>
          <p:nvSpPr>
            <p:cNvPr id="29" name="テキスト ボックス 28">
              <a:extLst>
                <a:ext uri="{FF2B5EF4-FFF2-40B4-BE49-F238E27FC236}">
                  <a16:creationId xmlns:a16="http://schemas.microsoft.com/office/drawing/2014/main" id="{EF2E24EF-7FAB-F649-9CD9-359CB9AC25C3}"/>
                </a:ext>
              </a:extLst>
            </p:cNvPr>
            <p:cNvSpPr txBox="1"/>
            <p:nvPr/>
          </p:nvSpPr>
          <p:spPr>
            <a:xfrm>
              <a:off x="7469789" y="1346473"/>
              <a:ext cx="418704" cy="2787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70000"/>
                </a:lnSpc>
              </a:pPr>
              <a:r>
                <a:rPr lang="en-US" altLang="ja-JP" sz="1600" b="1" dirty="0"/>
                <a:t>4</a:t>
              </a:r>
              <a:r>
                <a:rPr kumimoji="1" lang="en-US" altLang="ja-JP" sz="1600" b="1" dirty="0"/>
                <a:t>0</a:t>
              </a:r>
            </a:p>
          </p:txBody>
        </p:sp>
        <p:sp>
          <p:nvSpPr>
            <p:cNvPr id="31" name="テキスト ボックス 30">
              <a:extLst>
                <a:ext uri="{FF2B5EF4-FFF2-40B4-BE49-F238E27FC236}">
                  <a16:creationId xmlns:a16="http://schemas.microsoft.com/office/drawing/2014/main" id="{5E19EB18-AAA5-6A93-3242-C6AEB9A18011}"/>
                </a:ext>
              </a:extLst>
            </p:cNvPr>
            <p:cNvSpPr txBox="1"/>
            <p:nvPr/>
          </p:nvSpPr>
          <p:spPr>
            <a:xfrm>
              <a:off x="9274467" y="1346473"/>
              <a:ext cx="418704" cy="2787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70000"/>
                </a:lnSpc>
              </a:pPr>
              <a:r>
                <a:rPr lang="en-US" altLang="ja-JP" sz="1600" b="1" dirty="0"/>
                <a:t>35</a:t>
              </a:r>
              <a:endParaRPr kumimoji="1" lang="en-US" altLang="ja-JP" sz="1600" b="1" dirty="0"/>
            </a:p>
          </p:txBody>
        </p:sp>
        <p:sp>
          <p:nvSpPr>
            <p:cNvPr id="33" name="正方形/長方形 32">
              <a:extLst>
                <a:ext uri="{FF2B5EF4-FFF2-40B4-BE49-F238E27FC236}">
                  <a16:creationId xmlns:a16="http://schemas.microsoft.com/office/drawing/2014/main" id="{4F217E92-213E-878E-8216-C01D794AC983}"/>
                </a:ext>
              </a:extLst>
            </p:cNvPr>
            <p:cNvSpPr/>
            <p:nvPr/>
          </p:nvSpPr>
          <p:spPr>
            <a:xfrm>
              <a:off x="2036065" y="2102032"/>
              <a:ext cx="953630" cy="307980"/>
            </a:xfrm>
            <a:prstGeom prst="rect">
              <a:avLst/>
            </a:prstGeom>
            <a:solidFill>
              <a:schemeClr val="accent2">
                <a:alpha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3" name="正方形/長方形 52">
              <a:extLst>
                <a:ext uri="{FF2B5EF4-FFF2-40B4-BE49-F238E27FC236}">
                  <a16:creationId xmlns:a16="http://schemas.microsoft.com/office/drawing/2014/main" id="{01DAAD69-8BC9-DB47-CCDD-21210AB3C6E9}"/>
                </a:ext>
              </a:extLst>
            </p:cNvPr>
            <p:cNvSpPr/>
            <p:nvPr/>
          </p:nvSpPr>
          <p:spPr>
            <a:xfrm>
              <a:off x="2989694" y="1837965"/>
              <a:ext cx="2173618" cy="572047"/>
            </a:xfrm>
            <a:prstGeom prst="rect">
              <a:avLst/>
            </a:prstGeom>
            <a:solidFill>
              <a:schemeClr val="accent2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1" name="正方形/長方形 60">
              <a:extLst>
                <a:ext uri="{FF2B5EF4-FFF2-40B4-BE49-F238E27FC236}">
                  <a16:creationId xmlns:a16="http://schemas.microsoft.com/office/drawing/2014/main" id="{FFA8903B-A985-C640-572D-D5C93E3074D4}"/>
                </a:ext>
              </a:extLst>
            </p:cNvPr>
            <p:cNvSpPr/>
            <p:nvPr/>
          </p:nvSpPr>
          <p:spPr>
            <a:xfrm>
              <a:off x="5169408" y="2122012"/>
              <a:ext cx="953630" cy="288000"/>
            </a:xfrm>
            <a:prstGeom prst="rect">
              <a:avLst/>
            </a:prstGeom>
            <a:solidFill>
              <a:schemeClr val="accent2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2" name="テキスト ボックス 61">
              <a:extLst>
                <a:ext uri="{FF2B5EF4-FFF2-40B4-BE49-F238E27FC236}">
                  <a16:creationId xmlns:a16="http://schemas.microsoft.com/office/drawing/2014/main" id="{6D6A9DCA-59DB-8123-73DB-37C9465A4C8E}"/>
                </a:ext>
              </a:extLst>
            </p:cNvPr>
            <p:cNvSpPr txBox="1"/>
            <p:nvPr/>
          </p:nvSpPr>
          <p:spPr>
            <a:xfrm>
              <a:off x="1994919" y="2020492"/>
              <a:ext cx="418704" cy="2787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70000"/>
                </a:lnSpc>
              </a:pPr>
              <a:r>
                <a:rPr lang="en-US" altLang="ja-JP" sz="1600" b="1" dirty="0"/>
                <a:t>35</a:t>
              </a:r>
              <a:endParaRPr kumimoji="1" lang="en-US" altLang="ja-JP" sz="1600" b="1" dirty="0"/>
            </a:p>
          </p:txBody>
        </p:sp>
        <p:sp>
          <p:nvSpPr>
            <p:cNvPr id="63" name="テキスト ボックス 62">
              <a:extLst>
                <a:ext uri="{FF2B5EF4-FFF2-40B4-BE49-F238E27FC236}">
                  <a16:creationId xmlns:a16="http://schemas.microsoft.com/office/drawing/2014/main" id="{B7D20F94-F1C1-A020-BF73-747577DDA382}"/>
                </a:ext>
              </a:extLst>
            </p:cNvPr>
            <p:cNvSpPr txBox="1"/>
            <p:nvPr/>
          </p:nvSpPr>
          <p:spPr>
            <a:xfrm>
              <a:off x="2983598" y="2020492"/>
              <a:ext cx="418704" cy="2787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70000"/>
                </a:lnSpc>
              </a:pPr>
              <a:r>
                <a:rPr lang="en-US" altLang="ja-JP" sz="1600" b="1" dirty="0"/>
                <a:t>6</a:t>
              </a:r>
              <a:r>
                <a:rPr kumimoji="1" lang="en-US" altLang="ja-JP" sz="1600" b="1" dirty="0"/>
                <a:t>0</a:t>
              </a:r>
            </a:p>
          </p:txBody>
        </p:sp>
        <p:sp>
          <p:nvSpPr>
            <p:cNvPr id="64" name="テキスト ボックス 63">
              <a:extLst>
                <a:ext uri="{FF2B5EF4-FFF2-40B4-BE49-F238E27FC236}">
                  <a16:creationId xmlns:a16="http://schemas.microsoft.com/office/drawing/2014/main" id="{501D1C49-8CC7-BC67-42A2-3CE4AAA65A91}"/>
                </a:ext>
              </a:extLst>
            </p:cNvPr>
            <p:cNvSpPr txBox="1"/>
            <p:nvPr/>
          </p:nvSpPr>
          <p:spPr>
            <a:xfrm>
              <a:off x="5130959" y="2020492"/>
              <a:ext cx="418704" cy="2787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70000"/>
                </a:lnSpc>
              </a:pPr>
              <a:r>
                <a:rPr lang="en-US" altLang="ja-JP" sz="1600" b="1" dirty="0"/>
                <a:t>30</a:t>
              </a:r>
              <a:endParaRPr kumimoji="1" lang="en-US" altLang="ja-JP" sz="1600" b="1" dirty="0"/>
            </a:p>
          </p:txBody>
        </p:sp>
        <p:sp>
          <p:nvSpPr>
            <p:cNvPr id="65" name="正方形/長方形 64">
              <a:extLst>
                <a:ext uri="{FF2B5EF4-FFF2-40B4-BE49-F238E27FC236}">
                  <a16:creationId xmlns:a16="http://schemas.microsoft.com/office/drawing/2014/main" id="{060C24DD-EFF4-1236-F45A-0F71C07A7340}"/>
                </a:ext>
              </a:extLst>
            </p:cNvPr>
            <p:cNvSpPr/>
            <p:nvPr/>
          </p:nvSpPr>
          <p:spPr>
            <a:xfrm>
              <a:off x="2577939" y="2767910"/>
              <a:ext cx="824363" cy="307980"/>
            </a:xfrm>
            <a:prstGeom prst="rect">
              <a:avLst/>
            </a:prstGeom>
            <a:solidFill>
              <a:schemeClr val="accent2">
                <a:alpha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6" name="正方形/長方形 65">
              <a:extLst>
                <a:ext uri="{FF2B5EF4-FFF2-40B4-BE49-F238E27FC236}">
                  <a16:creationId xmlns:a16="http://schemas.microsoft.com/office/drawing/2014/main" id="{FBF56376-0D02-5A86-7B8D-9A2B8B69C980}"/>
                </a:ext>
              </a:extLst>
            </p:cNvPr>
            <p:cNvSpPr/>
            <p:nvPr/>
          </p:nvSpPr>
          <p:spPr>
            <a:xfrm>
              <a:off x="3402302" y="2503843"/>
              <a:ext cx="824363" cy="572047"/>
            </a:xfrm>
            <a:prstGeom prst="rect">
              <a:avLst/>
            </a:prstGeom>
            <a:solidFill>
              <a:schemeClr val="accent2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7" name="正方形/長方形 66">
              <a:extLst>
                <a:ext uri="{FF2B5EF4-FFF2-40B4-BE49-F238E27FC236}">
                  <a16:creationId xmlns:a16="http://schemas.microsoft.com/office/drawing/2014/main" id="{A6BBBA98-79A5-486D-9F15-D1BBA49AEFDB}"/>
                </a:ext>
              </a:extLst>
            </p:cNvPr>
            <p:cNvSpPr/>
            <p:nvPr/>
          </p:nvSpPr>
          <p:spPr>
            <a:xfrm>
              <a:off x="4226665" y="2767910"/>
              <a:ext cx="824363" cy="307980"/>
            </a:xfrm>
            <a:prstGeom prst="rect">
              <a:avLst/>
            </a:prstGeom>
            <a:solidFill>
              <a:schemeClr val="accent2">
                <a:alpha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8" name="テキスト ボックス 67">
              <a:extLst>
                <a:ext uri="{FF2B5EF4-FFF2-40B4-BE49-F238E27FC236}">
                  <a16:creationId xmlns:a16="http://schemas.microsoft.com/office/drawing/2014/main" id="{4DB1452B-659B-708D-1374-3A932D6FC828}"/>
                </a:ext>
              </a:extLst>
            </p:cNvPr>
            <p:cNvSpPr txBox="1"/>
            <p:nvPr/>
          </p:nvSpPr>
          <p:spPr>
            <a:xfrm>
              <a:off x="2577939" y="2678863"/>
              <a:ext cx="476412" cy="2787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70000"/>
                </a:lnSpc>
              </a:pPr>
              <a:r>
                <a:rPr lang="en-US" altLang="ja-JP" sz="1600" b="1" dirty="0"/>
                <a:t>3.5</a:t>
              </a:r>
              <a:endParaRPr kumimoji="1" lang="en-US" altLang="ja-JP" sz="1600" b="1" dirty="0"/>
            </a:p>
          </p:txBody>
        </p:sp>
        <p:sp>
          <p:nvSpPr>
            <p:cNvPr id="69" name="テキスト ボックス 68">
              <a:extLst>
                <a:ext uri="{FF2B5EF4-FFF2-40B4-BE49-F238E27FC236}">
                  <a16:creationId xmlns:a16="http://schemas.microsoft.com/office/drawing/2014/main" id="{18A26464-52AC-DA8F-7BFD-91CCDF24E793}"/>
                </a:ext>
              </a:extLst>
            </p:cNvPr>
            <p:cNvSpPr txBox="1"/>
            <p:nvPr/>
          </p:nvSpPr>
          <p:spPr>
            <a:xfrm>
              <a:off x="3377642" y="2678863"/>
              <a:ext cx="476412" cy="2787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70000"/>
                </a:lnSpc>
              </a:pPr>
              <a:r>
                <a:rPr lang="en-US" altLang="ja-JP" sz="1600" b="1" dirty="0"/>
                <a:t>7.5</a:t>
              </a:r>
              <a:endParaRPr kumimoji="1" lang="en-US" altLang="ja-JP" sz="1600" b="1" dirty="0"/>
            </a:p>
          </p:txBody>
        </p:sp>
        <p:sp>
          <p:nvSpPr>
            <p:cNvPr id="70" name="テキスト ボックス 69">
              <a:extLst>
                <a:ext uri="{FF2B5EF4-FFF2-40B4-BE49-F238E27FC236}">
                  <a16:creationId xmlns:a16="http://schemas.microsoft.com/office/drawing/2014/main" id="{366902B8-C44E-4266-1B3F-643352AC7877}"/>
                </a:ext>
              </a:extLst>
            </p:cNvPr>
            <p:cNvSpPr txBox="1"/>
            <p:nvPr/>
          </p:nvSpPr>
          <p:spPr>
            <a:xfrm>
              <a:off x="4186990" y="2678863"/>
              <a:ext cx="476412" cy="2787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70000"/>
                </a:lnSpc>
              </a:pPr>
              <a:r>
                <a:rPr lang="en-US" altLang="ja-JP" sz="1600" b="1" dirty="0"/>
                <a:t>3.5</a:t>
              </a:r>
              <a:endParaRPr kumimoji="1" lang="en-US" altLang="ja-JP" sz="1600" b="1" dirty="0"/>
            </a:p>
          </p:txBody>
        </p:sp>
      </p:grpSp>
      <p:sp>
        <p:nvSpPr>
          <p:cNvPr id="71" name="テキスト ボックス 70">
            <a:extLst>
              <a:ext uri="{FF2B5EF4-FFF2-40B4-BE49-F238E27FC236}">
                <a16:creationId xmlns:a16="http://schemas.microsoft.com/office/drawing/2014/main" id="{3736A592-27F1-0363-679D-C3D9884FC636}"/>
              </a:ext>
            </a:extLst>
          </p:cNvPr>
          <p:cNvSpPr txBox="1"/>
          <p:nvPr/>
        </p:nvSpPr>
        <p:spPr>
          <a:xfrm>
            <a:off x="698040" y="400429"/>
            <a:ext cx="19232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/>
              <a:t>入院後経過</a:t>
            </a:r>
          </a:p>
        </p:txBody>
      </p:sp>
      <p:sp>
        <p:nvSpPr>
          <p:cNvPr id="72" name="四角形: 角を丸くする 71">
            <a:extLst>
              <a:ext uri="{FF2B5EF4-FFF2-40B4-BE49-F238E27FC236}">
                <a16:creationId xmlns:a16="http://schemas.microsoft.com/office/drawing/2014/main" id="{7FE4C275-1F04-75F5-56F1-3618BFBB8DC1}"/>
              </a:ext>
            </a:extLst>
          </p:cNvPr>
          <p:cNvSpPr/>
          <p:nvPr/>
        </p:nvSpPr>
        <p:spPr>
          <a:xfrm>
            <a:off x="534208" y="426720"/>
            <a:ext cx="90632" cy="400110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3" name="テキスト ボックス 72">
            <a:extLst>
              <a:ext uri="{FF2B5EF4-FFF2-40B4-BE49-F238E27FC236}">
                <a16:creationId xmlns:a16="http://schemas.microsoft.com/office/drawing/2014/main" id="{B8CA645A-586E-D156-DC1A-B262F60D9B4C}"/>
              </a:ext>
            </a:extLst>
          </p:cNvPr>
          <p:cNvSpPr txBox="1"/>
          <p:nvPr/>
        </p:nvSpPr>
        <p:spPr>
          <a:xfrm>
            <a:off x="10788284" y="3195304"/>
            <a:ext cx="389850" cy="3260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6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日</a:t>
            </a:r>
            <a:endParaRPr kumimoji="1" lang="ja-JP" altLang="en-US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37828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4" name="グラフ 53">
            <a:extLst>
              <a:ext uri="{FF2B5EF4-FFF2-40B4-BE49-F238E27FC236}">
                <a16:creationId xmlns:a16="http://schemas.microsoft.com/office/drawing/2014/main" id="{9D7CB42E-11B8-4E94-AE63-05EEB7C7ECE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89769164"/>
              </p:ext>
            </p:extLst>
          </p:nvPr>
        </p:nvGraphicFramePr>
        <p:xfrm>
          <a:off x="1132946" y="3161167"/>
          <a:ext cx="10125605" cy="36258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5" name="テキスト ボックス 54">
            <a:extLst>
              <a:ext uri="{FF2B5EF4-FFF2-40B4-BE49-F238E27FC236}">
                <a16:creationId xmlns:a16="http://schemas.microsoft.com/office/drawing/2014/main" id="{AF5FA88B-3691-4B73-91A8-80BC63C5948B}"/>
              </a:ext>
            </a:extLst>
          </p:cNvPr>
          <p:cNvSpPr txBox="1"/>
          <p:nvPr/>
        </p:nvSpPr>
        <p:spPr>
          <a:xfrm>
            <a:off x="1786332" y="4360586"/>
            <a:ext cx="6976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b="1" dirty="0">
                <a:solidFill>
                  <a:schemeClr val="accent2"/>
                </a:solidFill>
              </a:rPr>
              <a:t>体重</a:t>
            </a:r>
          </a:p>
        </p:txBody>
      </p:sp>
      <p:sp>
        <p:nvSpPr>
          <p:cNvPr id="56" name="テキスト ボックス 55">
            <a:extLst>
              <a:ext uri="{FF2B5EF4-FFF2-40B4-BE49-F238E27FC236}">
                <a16:creationId xmlns:a16="http://schemas.microsoft.com/office/drawing/2014/main" id="{F288B743-7724-4328-9DF0-ACD0F52B7CE9}"/>
              </a:ext>
            </a:extLst>
          </p:cNvPr>
          <p:cNvSpPr txBox="1"/>
          <p:nvPr/>
        </p:nvSpPr>
        <p:spPr>
          <a:xfrm>
            <a:off x="1819733" y="3768815"/>
            <a:ext cx="6479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>
                <a:solidFill>
                  <a:schemeClr val="accent2"/>
                </a:solidFill>
              </a:rPr>
              <a:t>83.2</a:t>
            </a:r>
            <a:endParaRPr kumimoji="1" lang="ja-JP" altLang="en-US" b="1" dirty="0">
              <a:solidFill>
                <a:schemeClr val="accent2"/>
              </a:solidFill>
            </a:endParaRPr>
          </a:p>
        </p:txBody>
      </p:sp>
      <p:sp>
        <p:nvSpPr>
          <p:cNvPr id="57" name="テキスト ボックス 56">
            <a:extLst>
              <a:ext uri="{FF2B5EF4-FFF2-40B4-BE49-F238E27FC236}">
                <a16:creationId xmlns:a16="http://schemas.microsoft.com/office/drawing/2014/main" id="{D8710751-A095-4602-89DF-A08267D7DC41}"/>
              </a:ext>
            </a:extLst>
          </p:cNvPr>
          <p:cNvSpPr txBox="1"/>
          <p:nvPr/>
        </p:nvSpPr>
        <p:spPr>
          <a:xfrm>
            <a:off x="5835883" y="5008136"/>
            <a:ext cx="6479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>
                <a:solidFill>
                  <a:schemeClr val="accent2"/>
                </a:solidFill>
              </a:rPr>
              <a:t>73.3</a:t>
            </a:r>
            <a:endParaRPr kumimoji="1" lang="ja-JP" altLang="en-US" b="1" dirty="0">
              <a:solidFill>
                <a:schemeClr val="accent2"/>
              </a:solidFill>
            </a:endParaRPr>
          </a:p>
        </p:txBody>
      </p:sp>
      <p:sp>
        <p:nvSpPr>
          <p:cNvPr id="58" name="テキスト ボックス 57">
            <a:extLst>
              <a:ext uri="{FF2B5EF4-FFF2-40B4-BE49-F238E27FC236}">
                <a16:creationId xmlns:a16="http://schemas.microsoft.com/office/drawing/2014/main" id="{1BE25A5A-88D4-4D61-991F-ECF443A52867}"/>
              </a:ext>
            </a:extLst>
          </p:cNvPr>
          <p:cNvSpPr txBox="1"/>
          <p:nvPr/>
        </p:nvSpPr>
        <p:spPr>
          <a:xfrm>
            <a:off x="6563318" y="5184103"/>
            <a:ext cx="6479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>
                <a:solidFill>
                  <a:schemeClr val="accent2"/>
                </a:solidFill>
              </a:rPr>
              <a:t>71.9</a:t>
            </a:r>
            <a:endParaRPr kumimoji="1" lang="ja-JP" altLang="en-US" b="1" dirty="0">
              <a:solidFill>
                <a:schemeClr val="accent2"/>
              </a:solidFill>
            </a:endParaRPr>
          </a:p>
        </p:txBody>
      </p:sp>
      <p:sp>
        <p:nvSpPr>
          <p:cNvPr id="59" name="テキスト ボックス 58">
            <a:extLst>
              <a:ext uri="{FF2B5EF4-FFF2-40B4-BE49-F238E27FC236}">
                <a16:creationId xmlns:a16="http://schemas.microsoft.com/office/drawing/2014/main" id="{C125D539-70CC-45D7-A153-B5143EA47BB0}"/>
              </a:ext>
            </a:extLst>
          </p:cNvPr>
          <p:cNvSpPr txBox="1"/>
          <p:nvPr/>
        </p:nvSpPr>
        <p:spPr>
          <a:xfrm>
            <a:off x="10383590" y="5020798"/>
            <a:ext cx="6479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>
                <a:solidFill>
                  <a:schemeClr val="accent2"/>
                </a:solidFill>
              </a:rPr>
              <a:t>73.0</a:t>
            </a:r>
            <a:endParaRPr kumimoji="1" lang="ja-JP" altLang="en-US" b="1" dirty="0">
              <a:solidFill>
                <a:schemeClr val="accent2"/>
              </a:solidFill>
            </a:endParaRPr>
          </a:p>
        </p:txBody>
      </p:sp>
      <p:sp>
        <p:nvSpPr>
          <p:cNvPr id="60" name="テキスト ボックス 59">
            <a:extLst>
              <a:ext uri="{FF2B5EF4-FFF2-40B4-BE49-F238E27FC236}">
                <a16:creationId xmlns:a16="http://schemas.microsoft.com/office/drawing/2014/main" id="{0A9E3558-9260-4A6D-9795-161D4724BB6F}"/>
              </a:ext>
            </a:extLst>
          </p:cNvPr>
          <p:cNvSpPr txBox="1"/>
          <p:nvPr/>
        </p:nvSpPr>
        <p:spPr>
          <a:xfrm>
            <a:off x="4674799" y="3716915"/>
            <a:ext cx="6479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>
                <a:solidFill>
                  <a:schemeClr val="accent2"/>
                </a:solidFill>
              </a:rPr>
              <a:t>83.3</a:t>
            </a:r>
            <a:endParaRPr kumimoji="1" lang="ja-JP" altLang="en-US" b="1" dirty="0">
              <a:solidFill>
                <a:schemeClr val="accent2"/>
              </a:solidFill>
            </a:endParaRPr>
          </a:p>
        </p:txBody>
      </p:sp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51910638-29E2-4BF3-8E53-CC0BE7F23D21}"/>
              </a:ext>
            </a:extLst>
          </p:cNvPr>
          <p:cNvGrpSpPr/>
          <p:nvPr/>
        </p:nvGrpSpPr>
        <p:grpSpPr>
          <a:xfrm>
            <a:off x="534208" y="1091776"/>
            <a:ext cx="10971250" cy="1984114"/>
            <a:chOff x="534208" y="1091776"/>
            <a:chExt cx="10971250" cy="1984114"/>
          </a:xfrm>
        </p:grpSpPr>
        <p:sp>
          <p:nvSpPr>
            <p:cNvPr id="5" name="テキスト ボックス 4">
              <a:extLst>
                <a:ext uri="{FF2B5EF4-FFF2-40B4-BE49-F238E27FC236}">
                  <a16:creationId xmlns:a16="http://schemas.microsoft.com/office/drawing/2014/main" id="{1D869A05-33E6-C55C-04EB-9DF47079039E}"/>
                </a:ext>
              </a:extLst>
            </p:cNvPr>
            <p:cNvSpPr txBox="1"/>
            <p:nvPr/>
          </p:nvSpPr>
          <p:spPr>
            <a:xfrm>
              <a:off x="534208" y="1315433"/>
              <a:ext cx="130676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1400" b="1" spc="-150" dirty="0"/>
                <a:t>プレドニゾロン</a:t>
              </a:r>
            </a:p>
          </p:txBody>
        </p:sp>
        <p:sp>
          <p:nvSpPr>
            <p:cNvPr id="8" name="テキスト ボックス 7">
              <a:extLst>
                <a:ext uri="{FF2B5EF4-FFF2-40B4-BE49-F238E27FC236}">
                  <a16:creationId xmlns:a16="http://schemas.microsoft.com/office/drawing/2014/main" id="{25E818A7-D1D6-42BE-9849-2AB00A148FA5}"/>
                </a:ext>
              </a:extLst>
            </p:cNvPr>
            <p:cNvSpPr txBox="1"/>
            <p:nvPr/>
          </p:nvSpPr>
          <p:spPr>
            <a:xfrm>
              <a:off x="534208" y="2640461"/>
              <a:ext cx="114646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1400" b="1" spc="-150" dirty="0"/>
                <a:t>トルバプタン</a:t>
              </a:r>
            </a:p>
          </p:txBody>
        </p:sp>
        <p:sp>
          <p:nvSpPr>
            <p:cNvPr id="9" name="テキスト ボックス 8">
              <a:extLst>
                <a:ext uri="{FF2B5EF4-FFF2-40B4-BE49-F238E27FC236}">
                  <a16:creationId xmlns:a16="http://schemas.microsoft.com/office/drawing/2014/main" id="{4C610B4F-0D66-5ECE-60CF-7CC91954652C}"/>
                </a:ext>
              </a:extLst>
            </p:cNvPr>
            <p:cNvSpPr txBox="1"/>
            <p:nvPr/>
          </p:nvSpPr>
          <p:spPr>
            <a:xfrm>
              <a:off x="534208" y="1961268"/>
              <a:ext cx="98616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1400" b="1" spc="-150" dirty="0"/>
                <a:t>アゾセミド</a:t>
              </a:r>
            </a:p>
          </p:txBody>
        </p:sp>
        <p:cxnSp>
          <p:nvCxnSpPr>
            <p:cNvPr id="10" name="直線コネクタ 9">
              <a:extLst>
                <a:ext uri="{FF2B5EF4-FFF2-40B4-BE49-F238E27FC236}">
                  <a16:creationId xmlns:a16="http://schemas.microsoft.com/office/drawing/2014/main" id="{C2118764-013A-C945-3EBF-272A15BBBCCE}"/>
                </a:ext>
              </a:extLst>
            </p:cNvPr>
            <p:cNvCxnSpPr>
              <a:cxnSpLocks/>
            </p:cNvCxnSpPr>
            <p:nvPr/>
          </p:nvCxnSpPr>
          <p:spPr>
            <a:xfrm>
              <a:off x="686541" y="1723897"/>
              <a:ext cx="10818917" cy="0"/>
            </a:xfrm>
            <a:prstGeom prst="line">
              <a:avLst/>
            </a:prstGeom>
            <a:ln>
              <a:solidFill>
                <a:schemeClr val="accent2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直線コネクタ 10">
              <a:extLst>
                <a:ext uri="{FF2B5EF4-FFF2-40B4-BE49-F238E27FC236}">
                  <a16:creationId xmlns:a16="http://schemas.microsoft.com/office/drawing/2014/main" id="{0A10602F-35B7-0063-B6CB-97F9C3D00291}"/>
                </a:ext>
              </a:extLst>
            </p:cNvPr>
            <p:cNvCxnSpPr>
              <a:cxnSpLocks/>
            </p:cNvCxnSpPr>
            <p:nvPr/>
          </p:nvCxnSpPr>
          <p:spPr>
            <a:xfrm>
              <a:off x="686540" y="2413565"/>
              <a:ext cx="10818917" cy="0"/>
            </a:xfrm>
            <a:prstGeom prst="line">
              <a:avLst/>
            </a:prstGeom>
            <a:ln>
              <a:solidFill>
                <a:schemeClr val="accent2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直線コネクタ 11">
              <a:extLst>
                <a:ext uri="{FF2B5EF4-FFF2-40B4-BE49-F238E27FC236}">
                  <a16:creationId xmlns:a16="http://schemas.microsoft.com/office/drawing/2014/main" id="{23F1655A-9EB9-3FD3-B5E7-C07C8D0BC8A4}"/>
                </a:ext>
              </a:extLst>
            </p:cNvPr>
            <p:cNvCxnSpPr>
              <a:cxnSpLocks/>
            </p:cNvCxnSpPr>
            <p:nvPr/>
          </p:nvCxnSpPr>
          <p:spPr>
            <a:xfrm>
              <a:off x="686541" y="3071937"/>
              <a:ext cx="10818917" cy="0"/>
            </a:xfrm>
            <a:prstGeom prst="line">
              <a:avLst/>
            </a:prstGeom>
            <a:ln>
              <a:solidFill>
                <a:schemeClr val="accent2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正方形/長方形 12">
              <a:extLst>
                <a:ext uri="{FF2B5EF4-FFF2-40B4-BE49-F238E27FC236}">
                  <a16:creationId xmlns:a16="http://schemas.microsoft.com/office/drawing/2014/main" id="{4134A3B1-2932-C943-2C82-55AF0070D0FB}"/>
                </a:ext>
              </a:extLst>
            </p:cNvPr>
            <p:cNvSpPr/>
            <p:nvPr/>
          </p:nvSpPr>
          <p:spPr>
            <a:xfrm>
              <a:off x="2036064" y="1091776"/>
              <a:ext cx="633984" cy="63398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" name="正方形/長方形 13">
              <a:extLst>
                <a:ext uri="{FF2B5EF4-FFF2-40B4-BE49-F238E27FC236}">
                  <a16:creationId xmlns:a16="http://schemas.microsoft.com/office/drawing/2014/main" id="{1000D28A-E64B-8CE9-B20B-EC3D8D35823D}"/>
                </a:ext>
              </a:extLst>
            </p:cNvPr>
            <p:cNvSpPr/>
            <p:nvPr/>
          </p:nvSpPr>
          <p:spPr>
            <a:xfrm>
              <a:off x="2673888" y="1262465"/>
              <a:ext cx="355824" cy="463295"/>
            </a:xfrm>
            <a:prstGeom prst="rect">
              <a:avLst/>
            </a:prstGeom>
            <a:solidFill>
              <a:schemeClr val="accent2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" name="正方形/長方形 14">
              <a:extLst>
                <a:ext uri="{FF2B5EF4-FFF2-40B4-BE49-F238E27FC236}">
                  <a16:creationId xmlns:a16="http://schemas.microsoft.com/office/drawing/2014/main" id="{DD37F7A4-BFA2-B9F4-1DDD-CC4450BC29FA}"/>
                </a:ext>
              </a:extLst>
            </p:cNvPr>
            <p:cNvSpPr/>
            <p:nvPr/>
          </p:nvSpPr>
          <p:spPr>
            <a:xfrm>
              <a:off x="3029712" y="1360003"/>
              <a:ext cx="4492752" cy="365757"/>
            </a:xfrm>
            <a:prstGeom prst="rect">
              <a:avLst/>
            </a:prstGeom>
            <a:solidFill>
              <a:schemeClr val="accent2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" name="正方形/長方形 18">
              <a:extLst>
                <a:ext uri="{FF2B5EF4-FFF2-40B4-BE49-F238E27FC236}">
                  <a16:creationId xmlns:a16="http://schemas.microsoft.com/office/drawing/2014/main" id="{123DADF8-8EA6-B752-7F71-DDD018CBD499}"/>
                </a:ext>
              </a:extLst>
            </p:cNvPr>
            <p:cNvSpPr/>
            <p:nvPr/>
          </p:nvSpPr>
          <p:spPr>
            <a:xfrm>
              <a:off x="7522464" y="1445346"/>
              <a:ext cx="1840992" cy="280414"/>
            </a:xfrm>
            <a:prstGeom prst="rect">
              <a:avLst/>
            </a:prstGeom>
            <a:solidFill>
              <a:schemeClr val="accent2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" name="正方形/長方形 21">
              <a:extLst>
                <a:ext uri="{FF2B5EF4-FFF2-40B4-BE49-F238E27FC236}">
                  <a16:creationId xmlns:a16="http://schemas.microsoft.com/office/drawing/2014/main" id="{6D69CC52-B821-67E6-18B0-1444AFCD14CA}"/>
                </a:ext>
              </a:extLst>
            </p:cNvPr>
            <p:cNvSpPr/>
            <p:nvPr/>
          </p:nvSpPr>
          <p:spPr>
            <a:xfrm>
              <a:off x="9363456" y="1503635"/>
              <a:ext cx="1377696" cy="222125"/>
            </a:xfrm>
            <a:prstGeom prst="rect">
              <a:avLst/>
            </a:prstGeom>
            <a:solidFill>
              <a:schemeClr val="accent2">
                <a:alpha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" name="テキスト ボックス 22">
              <a:extLst>
                <a:ext uri="{FF2B5EF4-FFF2-40B4-BE49-F238E27FC236}">
                  <a16:creationId xmlns:a16="http://schemas.microsoft.com/office/drawing/2014/main" id="{12CABBF3-4792-EF31-35EB-009D1AA662DC}"/>
                </a:ext>
              </a:extLst>
            </p:cNvPr>
            <p:cNvSpPr txBox="1"/>
            <p:nvPr/>
          </p:nvSpPr>
          <p:spPr>
            <a:xfrm>
              <a:off x="2001015" y="1334835"/>
              <a:ext cx="721672" cy="25545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70000"/>
                </a:lnSpc>
              </a:pPr>
              <a:r>
                <a:rPr kumimoji="1" lang="en-US" altLang="ja-JP" sz="1400" b="1" dirty="0"/>
                <a:t>500</a:t>
              </a:r>
              <a:r>
                <a:rPr lang="en-US" altLang="ja-JP" sz="1100" b="1" dirty="0"/>
                <a:t>mg</a:t>
              </a:r>
              <a:endParaRPr kumimoji="1" lang="ja-JP" altLang="en-US" sz="1400" b="1" dirty="0"/>
            </a:p>
          </p:txBody>
        </p:sp>
        <p:sp>
          <p:nvSpPr>
            <p:cNvPr id="25" name="テキスト ボックス 24">
              <a:extLst>
                <a:ext uri="{FF2B5EF4-FFF2-40B4-BE49-F238E27FC236}">
                  <a16:creationId xmlns:a16="http://schemas.microsoft.com/office/drawing/2014/main" id="{450BFEDB-8B91-C1E3-F374-1ADB328BC8C4}"/>
                </a:ext>
              </a:extLst>
            </p:cNvPr>
            <p:cNvSpPr txBox="1"/>
            <p:nvPr/>
          </p:nvSpPr>
          <p:spPr>
            <a:xfrm>
              <a:off x="2636050" y="1346473"/>
              <a:ext cx="418704" cy="2787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70000"/>
                </a:lnSpc>
              </a:pPr>
              <a:r>
                <a:rPr lang="en-US" altLang="ja-JP" sz="1600" b="1" dirty="0"/>
                <a:t>6</a:t>
              </a:r>
              <a:r>
                <a:rPr kumimoji="1" lang="en-US" altLang="ja-JP" sz="1600" b="1" dirty="0"/>
                <a:t>0</a:t>
              </a:r>
            </a:p>
          </p:txBody>
        </p:sp>
        <p:sp>
          <p:nvSpPr>
            <p:cNvPr id="27" name="テキスト ボックス 26">
              <a:extLst>
                <a:ext uri="{FF2B5EF4-FFF2-40B4-BE49-F238E27FC236}">
                  <a16:creationId xmlns:a16="http://schemas.microsoft.com/office/drawing/2014/main" id="{E4F82B1E-094A-4BCA-A064-B014BD09DFA0}"/>
                </a:ext>
              </a:extLst>
            </p:cNvPr>
            <p:cNvSpPr txBox="1"/>
            <p:nvPr/>
          </p:nvSpPr>
          <p:spPr>
            <a:xfrm>
              <a:off x="2989694" y="1346473"/>
              <a:ext cx="418704" cy="2787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70000"/>
                </a:lnSpc>
              </a:pPr>
              <a:r>
                <a:rPr lang="en-US" altLang="ja-JP" sz="1600" b="1" dirty="0"/>
                <a:t>5</a:t>
              </a:r>
              <a:r>
                <a:rPr kumimoji="1" lang="en-US" altLang="ja-JP" sz="1600" b="1" dirty="0"/>
                <a:t>0</a:t>
              </a:r>
            </a:p>
          </p:txBody>
        </p:sp>
        <p:sp>
          <p:nvSpPr>
            <p:cNvPr id="29" name="テキスト ボックス 28">
              <a:extLst>
                <a:ext uri="{FF2B5EF4-FFF2-40B4-BE49-F238E27FC236}">
                  <a16:creationId xmlns:a16="http://schemas.microsoft.com/office/drawing/2014/main" id="{A8F3EF36-23BE-7348-8879-BBDCE4D065B4}"/>
                </a:ext>
              </a:extLst>
            </p:cNvPr>
            <p:cNvSpPr txBox="1"/>
            <p:nvPr/>
          </p:nvSpPr>
          <p:spPr>
            <a:xfrm>
              <a:off x="7469789" y="1346473"/>
              <a:ext cx="418704" cy="2787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70000"/>
                </a:lnSpc>
              </a:pPr>
              <a:r>
                <a:rPr lang="en-US" altLang="ja-JP" sz="1600" b="1" dirty="0"/>
                <a:t>4</a:t>
              </a:r>
              <a:r>
                <a:rPr kumimoji="1" lang="en-US" altLang="ja-JP" sz="1600" b="1" dirty="0"/>
                <a:t>0</a:t>
              </a:r>
            </a:p>
          </p:txBody>
        </p:sp>
        <p:sp>
          <p:nvSpPr>
            <p:cNvPr id="31" name="テキスト ボックス 30">
              <a:extLst>
                <a:ext uri="{FF2B5EF4-FFF2-40B4-BE49-F238E27FC236}">
                  <a16:creationId xmlns:a16="http://schemas.microsoft.com/office/drawing/2014/main" id="{D90DD121-7C64-13B2-2EEB-70EA889DC971}"/>
                </a:ext>
              </a:extLst>
            </p:cNvPr>
            <p:cNvSpPr txBox="1"/>
            <p:nvPr/>
          </p:nvSpPr>
          <p:spPr>
            <a:xfrm>
              <a:off x="9274467" y="1346473"/>
              <a:ext cx="418704" cy="2787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70000"/>
                </a:lnSpc>
              </a:pPr>
              <a:r>
                <a:rPr lang="en-US" altLang="ja-JP" sz="1600" b="1" dirty="0"/>
                <a:t>35</a:t>
              </a:r>
              <a:endParaRPr kumimoji="1" lang="en-US" altLang="ja-JP" sz="1600" b="1" dirty="0"/>
            </a:p>
          </p:txBody>
        </p:sp>
        <p:sp>
          <p:nvSpPr>
            <p:cNvPr id="33" name="正方形/長方形 32">
              <a:extLst>
                <a:ext uri="{FF2B5EF4-FFF2-40B4-BE49-F238E27FC236}">
                  <a16:creationId xmlns:a16="http://schemas.microsoft.com/office/drawing/2014/main" id="{6B53FB21-9231-0481-7A22-5718A9ABE058}"/>
                </a:ext>
              </a:extLst>
            </p:cNvPr>
            <p:cNvSpPr/>
            <p:nvPr/>
          </p:nvSpPr>
          <p:spPr>
            <a:xfrm>
              <a:off x="2036065" y="2102032"/>
              <a:ext cx="953630" cy="307980"/>
            </a:xfrm>
            <a:prstGeom prst="rect">
              <a:avLst/>
            </a:prstGeom>
            <a:solidFill>
              <a:schemeClr val="accent2">
                <a:alpha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3" name="正方形/長方形 52">
              <a:extLst>
                <a:ext uri="{FF2B5EF4-FFF2-40B4-BE49-F238E27FC236}">
                  <a16:creationId xmlns:a16="http://schemas.microsoft.com/office/drawing/2014/main" id="{3BE45540-F5EF-15B3-5C7E-3AAD0DB4D57C}"/>
                </a:ext>
              </a:extLst>
            </p:cNvPr>
            <p:cNvSpPr/>
            <p:nvPr/>
          </p:nvSpPr>
          <p:spPr>
            <a:xfrm>
              <a:off x="2989694" y="1837965"/>
              <a:ext cx="2173618" cy="572047"/>
            </a:xfrm>
            <a:prstGeom prst="rect">
              <a:avLst/>
            </a:prstGeom>
            <a:solidFill>
              <a:schemeClr val="accent2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2" name="正方形/長方形 61">
              <a:extLst>
                <a:ext uri="{FF2B5EF4-FFF2-40B4-BE49-F238E27FC236}">
                  <a16:creationId xmlns:a16="http://schemas.microsoft.com/office/drawing/2014/main" id="{3D9512BD-1F18-1164-9F66-0B40CA11208F}"/>
                </a:ext>
              </a:extLst>
            </p:cNvPr>
            <p:cNvSpPr/>
            <p:nvPr/>
          </p:nvSpPr>
          <p:spPr>
            <a:xfrm>
              <a:off x="5169408" y="2122012"/>
              <a:ext cx="953630" cy="288000"/>
            </a:xfrm>
            <a:prstGeom prst="rect">
              <a:avLst/>
            </a:prstGeom>
            <a:solidFill>
              <a:schemeClr val="accent2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3" name="テキスト ボックス 62">
              <a:extLst>
                <a:ext uri="{FF2B5EF4-FFF2-40B4-BE49-F238E27FC236}">
                  <a16:creationId xmlns:a16="http://schemas.microsoft.com/office/drawing/2014/main" id="{B05E5518-124F-7DB9-598E-951D7E70344F}"/>
                </a:ext>
              </a:extLst>
            </p:cNvPr>
            <p:cNvSpPr txBox="1"/>
            <p:nvPr/>
          </p:nvSpPr>
          <p:spPr>
            <a:xfrm>
              <a:off x="1994919" y="2020492"/>
              <a:ext cx="418704" cy="2787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70000"/>
                </a:lnSpc>
              </a:pPr>
              <a:r>
                <a:rPr lang="en-US" altLang="ja-JP" sz="1600" b="1" dirty="0"/>
                <a:t>35</a:t>
              </a:r>
              <a:endParaRPr kumimoji="1" lang="en-US" altLang="ja-JP" sz="1600" b="1" dirty="0"/>
            </a:p>
          </p:txBody>
        </p:sp>
        <p:sp>
          <p:nvSpPr>
            <p:cNvPr id="64" name="テキスト ボックス 63">
              <a:extLst>
                <a:ext uri="{FF2B5EF4-FFF2-40B4-BE49-F238E27FC236}">
                  <a16:creationId xmlns:a16="http://schemas.microsoft.com/office/drawing/2014/main" id="{E741CCE9-B110-EA48-0DE1-1E7EFA483DB9}"/>
                </a:ext>
              </a:extLst>
            </p:cNvPr>
            <p:cNvSpPr txBox="1"/>
            <p:nvPr/>
          </p:nvSpPr>
          <p:spPr>
            <a:xfrm>
              <a:off x="2983598" y="2020492"/>
              <a:ext cx="418704" cy="2787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70000"/>
                </a:lnSpc>
              </a:pPr>
              <a:r>
                <a:rPr lang="en-US" altLang="ja-JP" sz="1600" b="1" dirty="0"/>
                <a:t>6</a:t>
              </a:r>
              <a:r>
                <a:rPr kumimoji="1" lang="en-US" altLang="ja-JP" sz="1600" b="1" dirty="0"/>
                <a:t>0</a:t>
              </a:r>
            </a:p>
          </p:txBody>
        </p:sp>
        <p:sp>
          <p:nvSpPr>
            <p:cNvPr id="65" name="テキスト ボックス 64">
              <a:extLst>
                <a:ext uri="{FF2B5EF4-FFF2-40B4-BE49-F238E27FC236}">
                  <a16:creationId xmlns:a16="http://schemas.microsoft.com/office/drawing/2014/main" id="{5BAB1D8E-9776-78BC-4199-66DDD260A0FC}"/>
                </a:ext>
              </a:extLst>
            </p:cNvPr>
            <p:cNvSpPr txBox="1"/>
            <p:nvPr/>
          </p:nvSpPr>
          <p:spPr>
            <a:xfrm>
              <a:off x="5130959" y="2020492"/>
              <a:ext cx="418704" cy="2787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70000"/>
                </a:lnSpc>
              </a:pPr>
              <a:r>
                <a:rPr lang="en-US" altLang="ja-JP" sz="1600" b="1" dirty="0"/>
                <a:t>30</a:t>
              </a:r>
              <a:endParaRPr kumimoji="1" lang="en-US" altLang="ja-JP" sz="1600" b="1" dirty="0"/>
            </a:p>
          </p:txBody>
        </p:sp>
        <p:sp>
          <p:nvSpPr>
            <p:cNvPr id="66" name="正方形/長方形 65">
              <a:extLst>
                <a:ext uri="{FF2B5EF4-FFF2-40B4-BE49-F238E27FC236}">
                  <a16:creationId xmlns:a16="http://schemas.microsoft.com/office/drawing/2014/main" id="{215E33E6-723A-DCFE-7676-5AA93E7AF779}"/>
                </a:ext>
              </a:extLst>
            </p:cNvPr>
            <p:cNvSpPr/>
            <p:nvPr/>
          </p:nvSpPr>
          <p:spPr>
            <a:xfrm>
              <a:off x="2577939" y="2767910"/>
              <a:ext cx="824363" cy="307980"/>
            </a:xfrm>
            <a:prstGeom prst="rect">
              <a:avLst/>
            </a:prstGeom>
            <a:solidFill>
              <a:schemeClr val="accent2">
                <a:alpha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7" name="正方形/長方形 66">
              <a:extLst>
                <a:ext uri="{FF2B5EF4-FFF2-40B4-BE49-F238E27FC236}">
                  <a16:creationId xmlns:a16="http://schemas.microsoft.com/office/drawing/2014/main" id="{CEEFF142-035F-1483-4256-47385BE68A50}"/>
                </a:ext>
              </a:extLst>
            </p:cNvPr>
            <p:cNvSpPr/>
            <p:nvPr/>
          </p:nvSpPr>
          <p:spPr>
            <a:xfrm>
              <a:off x="3402302" y="2503843"/>
              <a:ext cx="824363" cy="572047"/>
            </a:xfrm>
            <a:prstGeom prst="rect">
              <a:avLst/>
            </a:prstGeom>
            <a:solidFill>
              <a:schemeClr val="accent2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8" name="正方形/長方形 67">
              <a:extLst>
                <a:ext uri="{FF2B5EF4-FFF2-40B4-BE49-F238E27FC236}">
                  <a16:creationId xmlns:a16="http://schemas.microsoft.com/office/drawing/2014/main" id="{8A2D045D-B4B3-DF03-A5BB-56C5E3CBDB15}"/>
                </a:ext>
              </a:extLst>
            </p:cNvPr>
            <p:cNvSpPr/>
            <p:nvPr/>
          </p:nvSpPr>
          <p:spPr>
            <a:xfrm>
              <a:off x="4226665" y="2767910"/>
              <a:ext cx="824363" cy="307980"/>
            </a:xfrm>
            <a:prstGeom prst="rect">
              <a:avLst/>
            </a:prstGeom>
            <a:solidFill>
              <a:schemeClr val="accent2">
                <a:alpha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9" name="テキスト ボックス 68">
              <a:extLst>
                <a:ext uri="{FF2B5EF4-FFF2-40B4-BE49-F238E27FC236}">
                  <a16:creationId xmlns:a16="http://schemas.microsoft.com/office/drawing/2014/main" id="{F2C5C965-F6BF-8FB4-B723-E11C7BD96D83}"/>
                </a:ext>
              </a:extLst>
            </p:cNvPr>
            <p:cNvSpPr txBox="1"/>
            <p:nvPr/>
          </p:nvSpPr>
          <p:spPr>
            <a:xfrm>
              <a:off x="2577939" y="2678863"/>
              <a:ext cx="476412" cy="2787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70000"/>
                </a:lnSpc>
              </a:pPr>
              <a:r>
                <a:rPr lang="en-US" altLang="ja-JP" sz="1600" b="1" dirty="0"/>
                <a:t>3.5</a:t>
              </a:r>
              <a:endParaRPr kumimoji="1" lang="en-US" altLang="ja-JP" sz="1600" b="1" dirty="0"/>
            </a:p>
          </p:txBody>
        </p:sp>
        <p:sp>
          <p:nvSpPr>
            <p:cNvPr id="70" name="テキスト ボックス 69">
              <a:extLst>
                <a:ext uri="{FF2B5EF4-FFF2-40B4-BE49-F238E27FC236}">
                  <a16:creationId xmlns:a16="http://schemas.microsoft.com/office/drawing/2014/main" id="{E1C3DE9F-6C3C-582A-43A2-A2DB611FF0DE}"/>
                </a:ext>
              </a:extLst>
            </p:cNvPr>
            <p:cNvSpPr txBox="1"/>
            <p:nvPr/>
          </p:nvSpPr>
          <p:spPr>
            <a:xfrm>
              <a:off x="3377642" y="2678863"/>
              <a:ext cx="476412" cy="2787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70000"/>
                </a:lnSpc>
              </a:pPr>
              <a:r>
                <a:rPr lang="en-US" altLang="ja-JP" sz="1600" b="1" dirty="0"/>
                <a:t>7.5</a:t>
              </a:r>
              <a:endParaRPr kumimoji="1" lang="en-US" altLang="ja-JP" sz="1600" b="1" dirty="0"/>
            </a:p>
          </p:txBody>
        </p:sp>
        <p:sp>
          <p:nvSpPr>
            <p:cNvPr id="71" name="テキスト ボックス 70">
              <a:extLst>
                <a:ext uri="{FF2B5EF4-FFF2-40B4-BE49-F238E27FC236}">
                  <a16:creationId xmlns:a16="http://schemas.microsoft.com/office/drawing/2014/main" id="{AF61DDFE-92C0-E823-BA60-4BD11677A16A}"/>
                </a:ext>
              </a:extLst>
            </p:cNvPr>
            <p:cNvSpPr txBox="1"/>
            <p:nvPr/>
          </p:nvSpPr>
          <p:spPr>
            <a:xfrm>
              <a:off x="4186990" y="2678863"/>
              <a:ext cx="476412" cy="2787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70000"/>
                </a:lnSpc>
              </a:pPr>
              <a:r>
                <a:rPr lang="en-US" altLang="ja-JP" sz="1600" b="1" dirty="0"/>
                <a:t>3.5</a:t>
              </a:r>
              <a:endParaRPr kumimoji="1" lang="en-US" altLang="ja-JP" sz="1600" b="1" dirty="0"/>
            </a:p>
          </p:txBody>
        </p:sp>
      </p:grpSp>
      <p:sp>
        <p:nvSpPr>
          <p:cNvPr id="72" name="テキスト ボックス 71">
            <a:extLst>
              <a:ext uri="{FF2B5EF4-FFF2-40B4-BE49-F238E27FC236}">
                <a16:creationId xmlns:a16="http://schemas.microsoft.com/office/drawing/2014/main" id="{1995C4A4-E53C-4D68-3D03-2F0EC51FEE98}"/>
              </a:ext>
            </a:extLst>
          </p:cNvPr>
          <p:cNvSpPr txBox="1"/>
          <p:nvPr/>
        </p:nvSpPr>
        <p:spPr>
          <a:xfrm>
            <a:off x="698040" y="400429"/>
            <a:ext cx="19232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/>
              <a:t>入院後経過</a:t>
            </a:r>
          </a:p>
        </p:txBody>
      </p:sp>
      <p:sp>
        <p:nvSpPr>
          <p:cNvPr id="73" name="四角形: 角を丸くする 72">
            <a:extLst>
              <a:ext uri="{FF2B5EF4-FFF2-40B4-BE49-F238E27FC236}">
                <a16:creationId xmlns:a16="http://schemas.microsoft.com/office/drawing/2014/main" id="{BF45926D-0ADD-2F33-07A4-A3C209D3BE0E}"/>
              </a:ext>
            </a:extLst>
          </p:cNvPr>
          <p:cNvSpPr/>
          <p:nvPr/>
        </p:nvSpPr>
        <p:spPr>
          <a:xfrm>
            <a:off x="534208" y="426720"/>
            <a:ext cx="90632" cy="400110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4" name="テキスト ボックス 73">
            <a:extLst>
              <a:ext uri="{FF2B5EF4-FFF2-40B4-BE49-F238E27FC236}">
                <a16:creationId xmlns:a16="http://schemas.microsoft.com/office/drawing/2014/main" id="{9E690A4C-FAD5-669E-1633-2086BDF9FB23}"/>
              </a:ext>
            </a:extLst>
          </p:cNvPr>
          <p:cNvSpPr txBox="1"/>
          <p:nvPr/>
        </p:nvSpPr>
        <p:spPr>
          <a:xfrm>
            <a:off x="10788284" y="3195304"/>
            <a:ext cx="389850" cy="3260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6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日</a:t>
            </a:r>
            <a:endParaRPr kumimoji="1" lang="ja-JP" altLang="en-US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46389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青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15547</TotalTime>
  <Words>138</Words>
  <Application>Microsoft Office PowerPoint</Application>
  <PresentationFormat>ワイド画面</PresentationFormat>
  <Paragraphs>108</Paragraphs>
  <Slides>8</Slides>
  <Notes>5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3</vt:i4>
      </vt:variant>
      <vt:variant>
        <vt:lpstr>スライド タイトル</vt:lpstr>
      </vt:variant>
      <vt:variant>
        <vt:i4>8</vt:i4>
      </vt:variant>
    </vt:vector>
  </HeadingPairs>
  <TitlesOfParts>
    <vt:vector size="19" baseType="lpstr">
      <vt:lpstr>メイリオ</vt:lpstr>
      <vt:lpstr>游ゴシック</vt:lpstr>
      <vt:lpstr>游ゴシック Light</vt:lpstr>
      <vt:lpstr>Arial</vt:lpstr>
      <vt:lpstr>Calibri</vt:lpstr>
      <vt:lpstr>Calibri Light</vt:lpstr>
      <vt:lpstr>Trebuchet MS</vt:lpstr>
      <vt:lpstr>Wingdings 2</vt:lpstr>
      <vt:lpstr>Office テーマ</vt:lpstr>
      <vt:lpstr>HDOfficeLightV0</vt:lpstr>
      <vt:lpstr>1_Office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ネフローゼ症候群</dc:title>
  <dc:creator>Okajima Takahiro</dc:creator>
  <cp:lastModifiedBy>小林 啓</cp:lastModifiedBy>
  <cp:revision>106</cp:revision>
  <dcterms:created xsi:type="dcterms:W3CDTF">2020-09-17T09:53:05Z</dcterms:created>
  <dcterms:modified xsi:type="dcterms:W3CDTF">2022-10-11T22:18:29Z</dcterms:modified>
</cp:coreProperties>
</file>