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9" r:id="rId4"/>
    <p:sldId id="256" r:id="rId5"/>
    <p:sldId id="262" r:id="rId6"/>
    <p:sldId id="25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DC"/>
    <a:srgbClr val="FF7C80"/>
    <a:srgbClr val="99CC00"/>
    <a:srgbClr val="009999"/>
    <a:srgbClr val="FF9933"/>
    <a:srgbClr val="339966"/>
    <a:srgbClr val="00B050"/>
    <a:srgbClr val="FFC000"/>
    <a:srgbClr val="426FC0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5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kek\Desktop\&#12473;&#12521;&#12452;&#12489;&#12487;&#12470;&#12452;&#12531;&#26360;&#31821;190514\&#21407;&#31295;\7_&#12487;&#12470;&#12452;&#12531;&#23455;&#20363;&#38598;\7_16&#12487;&#12540;&#12479;&#12363;&#12425;&#12464;&#12521;&#12501;\&#12464;&#12521;&#12501;&#12487;&#12540;&#1247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kek\Desktop\&#12473;&#12521;&#12452;&#12489;&#12487;&#12470;&#12452;&#12531;&#26360;&#31821;190514\&#21407;&#31295;\7_&#12487;&#12470;&#12452;&#12531;&#23455;&#20363;&#38598;\7_16&#12487;&#12540;&#12479;&#12363;&#12425;&#12464;&#12521;&#12501;\&#12464;&#12521;&#12501;&#12487;&#12540;&#1247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kek\Desktop\&#12473;&#12521;&#12452;&#12489;&#12487;&#12470;&#12452;&#12531;&#26360;&#31821;190514\&#21407;&#31295;\7_&#12487;&#12470;&#12452;&#12531;&#23455;&#20363;&#38598;\7_16&#12487;&#12540;&#12479;&#12363;&#12425;&#12464;&#12521;&#12501;\&#12464;&#12521;&#12501;&#12487;&#12540;&#1247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kek\Desktop\&#12473;&#12521;&#12452;&#12489;&#12487;&#12470;&#12452;&#12531;&#26360;&#31821;190514\&#21407;&#31295;\7_&#12487;&#12470;&#12452;&#12531;&#23455;&#20363;&#38598;\7_16&#12487;&#12540;&#12479;&#12363;&#12425;&#12464;&#12521;&#12501;\&#12464;&#12521;&#12501;&#12487;&#12540;&#1247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ja-JP"/>
              <a:t>薬剤</a:t>
            </a:r>
            <a:r>
              <a:rPr lang="en-US"/>
              <a:t>A</a:t>
            </a:r>
            <a:endParaRPr lang="ja-JP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189-4B87-81C8-385047B1BB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Sheet1!$M$14:$M$17</c:f>
                <c:numCache>
                  <c:formatCode>General</c:formatCode>
                  <c:ptCount val="4"/>
                  <c:pt idx="0">
                    <c:v>4.7888759989514593</c:v>
                  </c:pt>
                  <c:pt idx="1">
                    <c:v>6.0922537336814493</c:v>
                  </c:pt>
                  <c:pt idx="2">
                    <c:v>5.7930993431840951</c:v>
                  </c:pt>
                  <c:pt idx="3">
                    <c:v>6.1967733539318672</c:v>
                  </c:pt>
                </c:numCache>
              </c:numRef>
            </c:plus>
            <c:minus>
              <c:numRef>
                <c:f>Sheet1!$M$14:$M$17</c:f>
                <c:numCache>
                  <c:formatCode>General</c:formatCode>
                  <c:ptCount val="4"/>
                  <c:pt idx="0">
                    <c:v>4.7888759989514593</c:v>
                  </c:pt>
                  <c:pt idx="1">
                    <c:v>6.0922537336814493</c:v>
                  </c:pt>
                  <c:pt idx="2">
                    <c:v>5.7930993431840951</c:v>
                  </c:pt>
                  <c:pt idx="3">
                    <c:v>6.1967733539318672</c:v>
                  </c:pt>
                </c:numCache>
              </c:numRef>
            </c:minus>
            <c:spPr>
              <a:noFill/>
              <a:ln w="9525">
                <a:solidFill>
                  <a:schemeClr val="dk1">
                    <a:lumMod val="50000"/>
                    <a:lumOff val="50000"/>
                  </a:schemeClr>
                </a:solidFill>
                <a:round/>
              </a:ln>
              <a:effectLst/>
            </c:spPr>
          </c:errBars>
          <c:cat>
            <c:strRef>
              <c:f>Sheet1!$I$14:$I$15</c:f>
              <c:strCache>
                <c:ptCount val="2"/>
                <c:pt idx="0">
                  <c:v>投与前
LDLコレステロール</c:v>
                </c:pt>
                <c:pt idx="1">
                  <c:v>12週後
LDLコレステロール</c:v>
                </c:pt>
              </c:strCache>
            </c:strRef>
          </c:cat>
          <c:val>
            <c:numRef>
              <c:f>Sheet1!$J$14:$J$15</c:f>
              <c:numCache>
                <c:formatCode>###0.00</c:formatCode>
                <c:ptCount val="2"/>
                <c:pt idx="0">
                  <c:v>174</c:v>
                </c:pt>
                <c:pt idx="1">
                  <c:v>153.6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89-4B87-81C8-385047B1BB2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1"/>
        <c:axId val="1812160864"/>
        <c:axId val="1812157120"/>
      </c:barChart>
      <c:catAx>
        <c:axId val="181216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12157120"/>
        <c:crosses val="autoZero"/>
        <c:auto val="1"/>
        <c:lblAlgn val="ctr"/>
        <c:lblOffset val="100"/>
        <c:noMultiLvlLbl val="0"/>
      </c:catAx>
      <c:valAx>
        <c:axId val="181215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#,##0_);[Red]\(#,##0\)" sourceLinked="0"/>
        <c:majorTickMark val="out"/>
        <c:minorTickMark val="out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1216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ja-JP"/>
              <a:t>対照群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4C6-4D29-BD3F-5814D57199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Sheet1!$M$16:$M$17</c:f>
                <c:numCache>
                  <c:formatCode>General</c:formatCode>
                  <c:ptCount val="2"/>
                  <c:pt idx="0">
                    <c:v>5.7930993431840951</c:v>
                  </c:pt>
                  <c:pt idx="1">
                    <c:v>6.1967733539318672</c:v>
                  </c:pt>
                </c:numCache>
              </c:numRef>
            </c:plus>
            <c:minus>
              <c:numRef>
                <c:f>Sheet1!$M$16:$M$17</c:f>
                <c:numCache>
                  <c:formatCode>General</c:formatCode>
                  <c:ptCount val="2"/>
                  <c:pt idx="0">
                    <c:v>5.7930993431840951</c:v>
                  </c:pt>
                  <c:pt idx="1">
                    <c:v>6.1967733539318672</c:v>
                  </c:pt>
                </c:numCache>
              </c:numRef>
            </c:minus>
            <c:spPr>
              <a:noFill/>
              <a:ln w="9525">
                <a:solidFill>
                  <a:schemeClr val="dk1">
                    <a:lumMod val="50000"/>
                    <a:lumOff val="50000"/>
                  </a:schemeClr>
                </a:solidFill>
                <a:round/>
              </a:ln>
              <a:effectLst/>
            </c:spPr>
          </c:errBars>
          <c:cat>
            <c:strRef>
              <c:f>Sheet1!$I$16:$I$17</c:f>
              <c:strCache>
                <c:ptCount val="2"/>
                <c:pt idx="0">
                  <c:v>投与前
LDLコレステロール</c:v>
                </c:pt>
                <c:pt idx="1">
                  <c:v>12週後
LDLコレステロール</c:v>
                </c:pt>
              </c:strCache>
            </c:strRef>
          </c:cat>
          <c:val>
            <c:numRef>
              <c:f>Sheet1!$J$16:$J$17</c:f>
              <c:numCache>
                <c:formatCode>###0.00</c:formatCode>
                <c:ptCount val="2"/>
                <c:pt idx="0">
                  <c:v>174.6</c:v>
                </c:pt>
                <c:pt idx="1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C6-4D29-BD3F-5814D57199E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1"/>
        <c:axId val="1946618080"/>
        <c:axId val="1946618912"/>
      </c:barChart>
      <c:catAx>
        <c:axId val="194661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46618912"/>
        <c:crosses val="autoZero"/>
        <c:auto val="1"/>
        <c:lblAlgn val="ctr"/>
        <c:lblOffset val="100"/>
        <c:noMultiLvlLbl val="0"/>
      </c:catAx>
      <c:valAx>
        <c:axId val="19466189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###0.00" sourceLinked="1"/>
        <c:majorTickMark val="out"/>
        <c:minorTickMark val="out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4661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Sheet1!$M$14:$M$15</c:f>
                <c:numCache>
                  <c:formatCode>General</c:formatCode>
                  <c:ptCount val="2"/>
                  <c:pt idx="0">
                    <c:v>4.7888759989514593</c:v>
                  </c:pt>
                  <c:pt idx="1">
                    <c:v>6.0922537336814493</c:v>
                  </c:pt>
                </c:numCache>
              </c:numRef>
            </c:plus>
            <c:minus>
              <c:numRef>
                <c:f>Sheet1!$M$14:$M$15</c:f>
                <c:numCache>
                  <c:formatCode>General</c:formatCode>
                  <c:ptCount val="2"/>
                  <c:pt idx="0">
                    <c:v>4.7888759989514593</c:v>
                  </c:pt>
                  <c:pt idx="1">
                    <c:v>6.0922537336814493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Sheet1!$H$14:$H$15</c:f>
              <c:strCache>
                <c:ptCount val="2"/>
                <c:pt idx="0">
                  <c:v>投与前</c:v>
                </c:pt>
                <c:pt idx="1">
                  <c:v>12週後</c:v>
                </c:pt>
              </c:strCache>
            </c:strRef>
          </c:cat>
          <c:val>
            <c:numRef>
              <c:f>Sheet1!$J$14:$J$15</c:f>
              <c:numCache>
                <c:formatCode>###0.00</c:formatCode>
                <c:ptCount val="2"/>
                <c:pt idx="0">
                  <c:v>174</c:v>
                </c:pt>
                <c:pt idx="1">
                  <c:v>153.6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B5-47CC-9C41-23FF03660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1306309647"/>
        <c:axId val="1306313391"/>
      </c:barChart>
      <c:catAx>
        <c:axId val="1306309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06313391"/>
        <c:crosses val="autoZero"/>
        <c:auto val="1"/>
        <c:lblAlgn val="ctr"/>
        <c:lblOffset val="100"/>
        <c:noMultiLvlLbl val="0"/>
      </c:catAx>
      <c:valAx>
        <c:axId val="130631339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06309647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9C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Sheet1!$M$16:$M$17</c:f>
                <c:numCache>
                  <c:formatCode>General</c:formatCode>
                  <c:ptCount val="2"/>
                  <c:pt idx="0">
                    <c:v>5.7930993431840951</c:v>
                  </c:pt>
                  <c:pt idx="1">
                    <c:v>6.1967733539318672</c:v>
                  </c:pt>
                </c:numCache>
              </c:numRef>
            </c:plus>
            <c:minus>
              <c:numRef>
                <c:f>Sheet1!$M$16:$M$17</c:f>
                <c:numCache>
                  <c:formatCode>General</c:formatCode>
                  <c:ptCount val="2"/>
                  <c:pt idx="0">
                    <c:v>5.7930993431840951</c:v>
                  </c:pt>
                  <c:pt idx="1">
                    <c:v>6.1967733539318672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Sheet1!$H$14:$H$15</c:f>
              <c:strCache>
                <c:ptCount val="2"/>
                <c:pt idx="0">
                  <c:v>投与前</c:v>
                </c:pt>
                <c:pt idx="1">
                  <c:v>12週後</c:v>
                </c:pt>
              </c:strCache>
            </c:strRef>
          </c:cat>
          <c:val>
            <c:numRef>
              <c:f>Sheet1!$J$16:$J$17</c:f>
              <c:numCache>
                <c:formatCode>###0.00</c:formatCode>
                <c:ptCount val="2"/>
                <c:pt idx="0">
                  <c:v>174.6</c:v>
                </c:pt>
                <c:pt idx="1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FF-4E45-84A6-C111E0B557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1470162703"/>
        <c:axId val="1470164367"/>
      </c:barChart>
      <c:catAx>
        <c:axId val="1470162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70164367"/>
        <c:crosses val="autoZero"/>
        <c:auto val="1"/>
        <c:lblAlgn val="ctr"/>
        <c:lblOffset val="100"/>
        <c:noMultiLvlLbl val="0"/>
      </c:catAx>
      <c:valAx>
        <c:axId val="1470164367"/>
        <c:scaling>
          <c:orientation val="minMax"/>
          <c:max val="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70162703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58A703-65F8-4704-BF71-59A13BDC4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94C95D-82DB-403B-97AB-38828A518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F4AE6-F1D5-435D-8572-15582BBD9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5C532D-126F-4E85-B390-DF19E8F61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3AA059-DB1D-4F5D-8EAF-A1DC05FC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80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9E03B3-F5AA-410C-BACC-2A56F6986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0BE8AC-9AC8-442F-AF0F-55CCB3A48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4B6868-A179-4498-A034-438527F8B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60A1B0-E1D2-4C74-988D-92355BED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2601AF-9EF3-428B-BC6F-3E8F48A4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77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2B884-61DF-4C31-9B4D-9B0861204B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434CB9-5A8A-48FE-83E9-546EA481B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337F20-2D07-4425-9BDA-CFA1C2D7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1ADFF4-DBCB-48D4-B701-509E1BCC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5CE08E-99F1-46CF-AF67-2062982C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972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518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044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039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156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23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43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123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66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D8A5C3-D217-4A79-BB4C-B0FD153AC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A5CF97-8833-4484-802D-8D7D84696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CCEB0D-D09F-4E4F-8386-C6EAAC0B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CEB4A1-5233-47CE-A54C-147B3D09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0F5797-FEF5-4CDE-BD76-891179A3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153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003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726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58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58382E-0DBF-41A5-8496-01005E6F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8958B2-38B1-4065-B703-E3D574787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D8C02B-DEB8-4390-9BFA-A39426D3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8F557C-0E95-48F8-99D4-E26379D7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59BFDD-C3F7-42DF-8D56-F33731FC8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79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F95CEA-0A61-4822-B7E1-4571288A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A0E2BF-77EF-42D9-8124-5392F35A9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8E7D4A-D14A-4CA9-85B0-04776789B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773294-8BEA-4B5D-91B1-B0DFC5D1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49A26A-E795-4649-8F73-1684B4DC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304E3B-8311-4ECD-873A-5194287C6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02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B84E4F-B497-4227-9393-3380C7B93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256A12-229B-4265-83A6-66CC2D288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CE9D62-F70A-4957-8C01-F755E8038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DF88FE-4E91-4045-A386-67E815FF2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B0586AB-1D2A-4C47-9D95-36BE49391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9C6997-7120-422E-B81B-42777804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BB5FA4-46C1-48AD-B619-68A33030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44D743-6344-48EA-9D0C-8FD270B73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9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3A0AC7-439E-4F22-96B5-847AF8C5A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CD9BAF-8986-4C4D-86D7-4F64F12A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856F07-5404-45DF-8690-2F5328B8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F7C80E-2A17-49CF-982F-9E5798B6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81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04DEC03-352E-4814-BDAC-5F407FAB0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FAF1C67-765D-495B-9302-D0AB5922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5D5B9C-8534-46E7-8F0B-6E4C3164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36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3956DA-7312-4A6B-9B7D-3C8E14D0A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A68B7-E3B4-47B4-857C-B47B2B7E0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CA12DF-D1F8-490A-A133-A51E90BC6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9276D3-D66C-44E1-A3B9-CCEA1763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92DAD4-7EE3-464B-9F30-29961B4A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D709ED-4112-4429-B10D-723DED72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44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C2F4FD-EF8C-4D8D-8EF3-837E986AC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BBFB2AF-95B6-4CFC-93A1-D640D6AC8A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9FE12F-BFBA-46B4-B85D-C15C52BE3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E48333-05BD-4462-B025-8B3E9CAA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2DE568-6FD6-4A59-897C-0C0EC276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D4D0A9-B4C9-43B9-BAB4-75D8978C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25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42D73C4-901E-4DC2-BF09-D483837E2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B71044-5AB3-427F-B81F-8EA9957A1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DC218F-2292-48C0-B628-5C497113E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6853-E478-4925-98A6-ACC859D40C22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436DA1-C5A6-411B-B202-6D1E4C539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E2258B-BE57-4529-8D71-6A3AE9A1E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76A38-B751-4402-A679-36F318DB73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47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08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3515826" y="3136027"/>
            <a:ext cx="5160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15 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データからグラフを描く</a:t>
            </a: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2F52903-F3BD-47E4-ABC2-BD276288F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LDL</a:t>
            </a:r>
            <a:r>
              <a:rPr lang="ja-JP" altLang="en-US" b="1" dirty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コレステロールの変化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BE0B24E5-BC85-4CEF-A331-1E3566E27F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11813"/>
              </p:ext>
            </p:extLst>
          </p:nvPr>
        </p:nvGraphicFramePr>
        <p:xfrm>
          <a:off x="2181413" y="1537199"/>
          <a:ext cx="3970680" cy="4379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9AC1CD19-8625-4976-8926-682B5C10C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857110"/>
              </p:ext>
            </p:extLst>
          </p:nvPr>
        </p:nvGraphicFramePr>
        <p:xfrm>
          <a:off x="6268496" y="1545664"/>
          <a:ext cx="3742091" cy="4379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13819229-8CCD-4977-9949-0CD663B5A81C}"/>
              </a:ext>
            </a:extLst>
          </p:cNvPr>
          <p:cNvCxnSpPr/>
          <p:nvPr/>
        </p:nvCxnSpPr>
        <p:spPr>
          <a:xfrm flipV="1">
            <a:off x="3541183" y="2294467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274F469-B393-4D15-8CEA-EAE5B1B2F5FB}"/>
              </a:ext>
            </a:extLst>
          </p:cNvPr>
          <p:cNvCxnSpPr/>
          <p:nvPr/>
        </p:nvCxnSpPr>
        <p:spPr>
          <a:xfrm>
            <a:off x="3536950" y="2286000"/>
            <a:ext cx="16658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C4BCC9B-51B4-4581-90D1-28C6CF3C7FC7}"/>
              </a:ext>
            </a:extLst>
          </p:cNvPr>
          <p:cNvCxnSpPr/>
          <p:nvPr/>
        </p:nvCxnSpPr>
        <p:spPr>
          <a:xfrm>
            <a:off x="5204883" y="2294467"/>
            <a:ext cx="0" cy="488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B405CBF-29BE-488C-A69C-CF1595FC94A0}"/>
              </a:ext>
            </a:extLst>
          </p:cNvPr>
          <p:cNvSpPr txBox="1"/>
          <p:nvPr/>
        </p:nvSpPr>
        <p:spPr>
          <a:xfrm>
            <a:off x="4017834" y="1940983"/>
            <a:ext cx="88838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p=0.011</a:t>
            </a:r>
            <a:endParaRPr kumimoji="1" lang="ja-JP" altLang="en-US" sz="1400" b="1" dirty="0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E780AD3-A16E-4579-882B-D2381A92ADAF}"/>
              </a:ext>
            </a:extLst>
          </p:cNvPr>
          <p:cNvCxnSpPr/>
          <p:nvPr/>
        </p:nvCxnSpPr>
        <p:spPr>
          <a:xfrm flipV="1">
            <a:off x="7566378" y="2333978"/>
            <a:ext cx="0" cy="938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66FAC1E-2882-400B-B93D-7A25358E6056}"/>
              </a:ext>
            </a:extLst>
          </p:cNvPr>
          <p:cNvCxnSpPr/>
          <p:nvPr/>
        </p:nvCxnSpPr>
        <p:spPr>
          <a:xfrm>
            <a:off x="7583311" y="2333978"/>
            <a:ext cx="15324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279E502-834B-46AA-A860-5C16F44C3C55}"/>
              </a:ext>
            </a:extLst>
          </p:cNvPr>
          <p:cNvCxnSpPr/>
          <p:nvPr/>
        </p:nvCxnSpPr>
        <p:spPr>
          <a:xfrm>
            <a:off x="9118600" y="2333978"/>
            <a:ext cx="0" cy="12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E389D4D-C92F-4137-9788-8C4625334940}"/>
              </a:ext>
            </a:extLst>
          </p:cNvPr>
          <p:cNvSpPr txBox="1"/>
          <p:nvPr/>
        </p:nvSpPr>
        <p:spPr>
          <a:xfrm>
            <a:off x="7809893" y="1971520"/>
            <a:ext cx="88838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p=0.873</a:t>
            </a:r>
            <a:endParaRPr kumimoji="1" lang="ja-JP" altLang="en-US" sz="1400" b="1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706003D-FEE0-42BB-8C05-CF71ADE29A7F}"/>
              </a:ext>
            </a:extLst>
          </p:cNvPr>
          <p:cNvSpPr/>
          <p:nvPr/>
        </p:nvSpPr>
        <p:spPr>
          <a:xfrm>
            <a:off x="4563765" y="6079067"/>
            <a:ext cx="203200" cy="203200"/>
          </a:xfrm>
          <a:prstGeom prst="rect">
            <a:avLst/>
          </a:prstGeom>
          <a:solidFill>
            <a:srgbClr val="44546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057E397-E9F9-45CD-AA88-768BDFCD99D9}"/>
              </a:ext>
            </a:extLst>
          </p:cNvPr>
          <p:cNvSpPr txBox="1"/>
          <p:nvPr/>
        </p:nvSpPr>
        <p:spPr>
          <a:xfrm>
            <a:off x="4753410" y="5991768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薬剤</a:t>
            </a:r>
            <a:r>
              <a:rPr kumimoji="1" lang="en-US" altLang="ja-JP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</a:t>
            </a:r>
            <a:r>
              <a:rPr kumimoji="1" lang="ja-JP" altLang="en-US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投与前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869F04A-AB94-48CB-8C51-89A45509DF27}"/>
              </a:ext>
            </a:extLst>
          </p:cNvPr>
          <p:cNvSpPr/>
          <p:nvPr/>
        </p:nvSpPr>
        <p:spPr>
          <a:xfrm>
            <a:off x="6345767" y="6109011"/>
            <a:ext cx="203200" cy="203200"/>
          </a:xfrm>
          <a:prstGeom prst="rect">
            <a:avLst/>
          </a:prstGeom>
          <a:solidFill>
            <a:srgbClr val="426F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42F274B-D0CE-4F86-9FA0-B35AA4D95242}"/>
              </a:ext>
            </a:extLst>
          </p:cNvPr>
          <p:cNvSpPr txBox="1"/>
          <p:nvPr/>
        </p:nvSpPr>
        <p:spPr>
          <a:xfrm>
            <a:off x="6535412" y="6021712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薬剤</a:t>
            </a:r>
            <a:r>
              <a:rPr kumimoji="1" lang="en-US" altLang="ja-JP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A</a:t>
            </a:r>
            <a:r>
              <a:rPr kumimoji="1" lang="ja-JP" altLang="en-US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投与</a:t>
            </a:r>
            <a:r>
              <a:rPr kumimoji="1" lang="en-US" altLang="ja-JP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kumimoji="1" lang="ja-JP" altLang="en-US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週後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B753C8C-0664-4A4E-B818-1B5818D86901}"/>
              </a:ext>
            </a:extLst>
          </p:cNvPr>
          <p:cNvSpPr/>
          <p:nvPr/>
        </p:nvSpPr>
        <p:spPr>
          <a:xfrm>
            <a:off x="4526288" y="6431958"/>
            <a:ext cx="203200" cy="2032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2358F8C-2DA0-4014-AA6F-464E4C78C560}"/>
              </a:ext>
            </a:extLst>
          </p:cNvPr>
          <p:cNvSpPr txBox="1"/>
          <p:nvPr/>
        </p:nvSpPr>
        <p:spPr>
          <a:xfrm>
            <a:off x="4715933" y="6344659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プラセボ群投与前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B5265FD-D244-411D-AC5A-E2001555F789}"/>
              </a:ext>
            </a:extLst>
          </p:cNvPr>
          <p:cNvSpPr/>
          <p:nvPr/>
        </p:nvSpPr>
        <p:spPr>
          <a:xfrm>
            <a:off x="6769955" y="6461902"/>
            <a:ext cx="203200" cy="2032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62A345F-19F8-403B-ADC6-F7BB00218B71}"/>
              </a:ext>
            </a:extLst>
          </p:cNvPr>
          <p:cNvSpPr txBox="1"/>
          <p:nvPr/>
        </p:nvSpPr>
        <p:spPr>
          <a:xfrm>
            <a:off x="6959600" y="6374603"/>
            <a:ext cx="198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プラセボ群</a:t>
            </a:r>
            <a:r>
              <a:rPr kumimoji="1" lang="en-US" altLang="ja-JP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kumimoji="1" lang="ja-JP" altLang="en-US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週後</a:t>
            </a:r>
          </a:p>
        </p:txBody>
      </p:sp>
    </p:spTree>
    <p:extLst>
      <p:ext uri="{BB962C8B-B14F-4D97-AF65-F5344CB8AC3E}">
        <p14:creationId xmlns:p14="http://schemas.microsoft.com/office/powerpoint/2010/main" val="116041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3621DC10-FA73-4FE3-A242-25CF7B85E4AB}"/>
              </a:ext>
            </a:extLst>
          </p:cNvPr>
          <p:cNvSpPr/>
          <p:nvPr/>
        </p:nvSpPr>
        <p:spPr>
          <a:xfrm>
            <a:off x="2187757" y="1250237"/>
            <a:ext cx="1062284" cy="400110"/>
          </a:xfrm>
          <a:prstGeom prst="roundRect">
            <a:avLst>
              <a:gd name="adj" fmla="val 50000"/>
            </a:avLst>
          </a:prstGeom>
          <a:noFill/>
          <a:ln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CD314779-0D2A-483F-828F-FDB4C57F08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879973"/>
              </p:ext>
            </p:extLst>
          </p:nvPr>
        </p:nvGraphicFramePr>
        <p:xfrm>
          <a:off x="2187757" y="1856734"/>
          <a:ext cx="3600000" cy="457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0720C2D2-AE11-42FD-90AD-2B3BD4439D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966253"/>
              </p:ext>
            </p:extLst>
          </p:nvPr>
        </p:nvGraphicFramePr>
        <p:xfrm>
          <a:off x="6404245" y="1865202"/>
          <a:ext cx="3600000" cy="457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F984DF82-4AC0-4951-97F0-3773303CA21A}"/>
              </a:ext>
            </a:extLst>
          </p:cNvPr>
          <p:cNvGrpSpPr/>
          <p:nvPr/>
        </p:nvGrpSpPr>
        <p:grpSpPr>
          <a:xfrm>
            <a:off x="3362133" y="1912118"/>
            <a:ext cx="1523998" cy="792006"/>
            <a:chOff x="3236170" y="1759283"/>
            <a:chExt cx="1523998" cy="792006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7CC2A37-F10E-42C8-BBCB-C7B91D347A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37653" y="1759284"/>
              <a:ext cx="0" cy="419472"/>
            </a:xfrm>
            <a:prstGeom prst="line">
              <a:avLst/>
            </a:prstGeom>
            <a:ln w="28575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E46E8817-1B96-4908-9975-1749605C2E45}"/>
                </a:ext>
              </a:extLst>
            </p:cNvPr>
            <p:cNvCxnSpPr>
              <a:cxnSpLocks/>
            </p:cNvCxnSpPr>
            <p:nvPr/>
          </p:nvCxnSpPr>
          <p:spPr>
            <a:xfrm>
              <a:off x="3236170" y="1768805"/>
              <a:ext cx="1523998" cy="0"/>
            </a:xfrm>
            <a:prstGeom prst="line">
              <a:avLst/>
            </a:prstGeom>
            <a:ln w="28575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9F1AAD36-E08B-4C2D-9306-F67BE765C0A8}"/>
                </a:ext>
              </a:extLst>
            </p:cNvPr>
            <p:cNvCxnSpPr>
              <a:cxnSpLocks/>
            </p:cNvCxnSpPr>
            <p:nvPr/>
          </p:nvCxnSpPr>
          <p:spPr>
            <a:xfrm>
              <a:off x="4760168" y="1759283"/>
              <a:ext cx="0" cy="792006"/>
            </a:xfrm>
            <a:prstGeom prst="line">
              <a:avLst/>
            </a:prstGeom>
            <a:ln w="28575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F822941-F43F-4243-977D-451463975254}"/>
              </a:ext>
            </a:extLst>
          </p:cNvPr>
          <p:cNvSpPr txBox="1"/>
          <p:nvPr/>
        </p:nvSpPr>
        <p:spPr>
          <a:xfrm>
            <a:off x="3532950" y="1456103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rgbClr val="FF7C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p=0.011</a:t>
            </a:r>
            <a:endParaRPr kumimoji="1" lang="ja-JP" altLang="en-US" sz="2400" b="1" dirty="0">
              <a:solidFill>
                <a:srgbClr val="FF7C8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A0068A2-52AD-46A9-8838-CCED60AF6095}"/>
              </a:ext>
            </a:extLst>
          </p:cNvPr>
          <p:cNvGrpSpPr/>
          <p:nvPr/>
        </p:nvGrpSpPr>
        <p:grpSpPr>
          <a:xfrm>
            <a:off x="7577222" y="1912118"/>
            <a:ext cx="1523998" cy="462861"/>
            <a:chOff x="7703183" y="1749761"/>
            <a:chExt cx="1523998" cy="462861"/>
          </a:xfrm>
        </p:grpSpPr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94935E0C-1CAC-46C4-B80E-4EA38B603A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04666" y="1749762"/>
              <a:ext cx="0" cy="40077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C290F83-71BB-46D4-BD68-3467A40FB6D3}"/>
                </a:ext>
              </a:extLst>
            </p:cNvPr>
            <p:cNvCxnSpPr>
              <a:cxnSpLocks/>
            </p:cNvCxnSpPr>
            <p:nvPr/>
          </p:nvCxnSpPr>
          <p:spPr>
            <a:xfrm>
              <a:off x="7703183" y="1758225"/>
              <a:ext cx="1523998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2A163328-7982-4F22-B111-F2082CB48691}"/>
                </a:ext>
              </a:extLst>
            </p:cNvPr>
            <p:cNvCxnSpPr>
              <a:cxnSpLocks/>
            </p:cNvCxnSpPr>
            <p:nvPr/>
          </p:nvCxnSpPr>
          <p:spPr>
            <a:xfrm>
              <a:off x="9227181" y="1749761"/>
              <a:ext cx="0" cy="462861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01DA813-6640-47C3-A045-99A5CDA59059}"/>
              </a:ext>
            </a:extLst>
          </p:cNvPr>
          <p:cNvSpPr txBox="1"/>
          <p:nvPr/>
        </p:nvSpPr>
        <p:spPr>
          <a:xfrm>
            <a:off x="7824436" y="1489970"/>
            <a:ext cx="1031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p=0.873</a:t>
            </a:r>
            <a:endParaRPr kumimoji="1" lang="ja-JP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8B915F5-4F1B-46D1-A7B5-8507D9A0F5B3}"/>
              </a:ext>
            </a:extLst>
          </p:cNvPr>
          <p:cNvSpPr txBox="1"/>
          <p:nvPr/>
        </p:nvSpPr>
        <p:spPr>
          <a:xfrm>
            <a:off x="560397" y="385810"/>
            <a:ext cx="3248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LDL</a:t>
            </a:r>
            <a:r>
              <a:rPr kumimoji="1"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コレステロールの変化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F1702DFA-79C3-4865-AE2E-85F6CAC84C93}"/>
              </a:ext>
            </a:extLst>
          </p:cNvPr>
          <p:cNvSpPr/>
          <p:nvPr/>
        </p:nvSpPr>
        <p:spPr>
          <a:xfrm>
            <a:off x="474133" y="398509"/>
            <a:ext cx="93133" cy="356717"/>
          </a:xfrm>
          <a:prstGeom prst="roundRect">
            <a:avLst/>
          </a:prstGeom>
          <a:solidFill>
            <a:srgbClr val="8FA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2F9875D-4BEF-49E2-B12A-FE9ED754C2E2}"/>
              </a:ext>
            </a:extLst>
          </p:cNvPr>
          <p:cNvSpPr txBox="1"/>
          <p:nvPr/>
        </p:nvSpPr>
        <p:spPr>
          <a:xfrm>
            <a:off x="2316385" y="128081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8FAADC"/>
                </a:solidFill>
              </a:rPr>
              <a:t>薬剤</a:t>
            </a:r>
            <a:r>
              <a:rPr kumimoji="1" lang="en-US" altLang="ja-JP" b="1" dirty="0">
                <a:solidFill>
                  <a:srgbClr val="8FAADC"/>
                </a:solidFill>
              </a:rPr>
              <a:t>A</a:t>
            </a:r>
            <a:endParaRPr kumimoji="1" lang="ja-JP" altLang="en-US" b="1" dirty="0">
              <a:solidFill>
                <a:srgbClr val="8FAADC"/>
              </a:solidFill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3BC8198C-DBD1-419D-B5DF-5D4EB29AAEA1}"/>
              </a:ext>
            </a:extLst>
          </p:cNvPr>
          <p:cNvSpPr/>
          <p:nvPr/>
        </p:nvSpPr>
        <p:spPr>
          <a:xfrm>
            <a:off x="6454571" y="1258346"/>
            <a:ext cx="1062284" cy="400110"/>
          </a:xfrm>
          <a:prstGeom prst="roundRect">
            <a:avLst>
              <a:gd name="adj" fmla="val 50000"/>
            </a:avLst>
          </a:prstGeom>
          <a:noFill/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EC12685-42AB-4516-9FA3-A9D65FD180CB}"/>
              </a:ext>
            </a:extLst>
          </p:cNvPr>
          <p:cNvSpPr txBox="1"/>
          <p:nvPr/>
        </p:nvSpPr>
        <p:spPr>
          <a:xfrm>
            <a:off x="6547132" y="128891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99CC00"/>
                </a:solidFill>
              </a:rPr>
              <a:t>対照群</a:t>
            </a:r>
          </a:p>
        </p:txBody>
      </p:sp>
    </p:spTree>
    <p:extLst>
      <p:ext uri="{BB962C8B-B14F-4D97-AF65-F5344CB8AC3E}">
        <p14:creationId xmlns:p14="http://schemas.microsoft.com/office/powerpoint/2010/main" val="2244468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49</Words>
  <Application>Microsoft Office PowerPoint</Application>
  <PresentationFormat>ワイド画面</PresentationFormat>
  <Paragraphs>18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HGPｺﾞｼｯｸE</vt:lpstr>
      <vt:lpstr>游ゴシック</vt:lpstr>
      <vt:lpstr>游ゴシック Light</vt:lpstr>
      <vt:lpstr>Arial</vt:lpstr>
      <vt:lpstr>Calibri</vt:lpstr>
      <vt:lpstr>Calibri Light</vt:lpstr>
      <vt:lpstr>Wingdings 2</vt:lpstr>
      <vt:lpstr>Office テーマ</vt:lpstr>
      <vt:lpstr>HDOfficeLightV0</vt:lpstr>
      <vt:lpstr>PowerPoint プレゼンテーション</vt:lpstr>
      <vt:lpstr>PowerPoint プレゼンテーション</vt:lpstr>
      <vt:lpstr>LDLコレステロールの変化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LDLコレステロールの変化</dc:title>
  <dc:creator>小林 啓</dc:creator>
  <cp:lastModifiedBy>小林 啓</cp:lastModifiedBy>
  <cp:revision>9</cp:revision>
  <dcterms:created xsi:type="dcterms:W3CDTF">2021-11-13T21:57:25Z</dcterms:created>
  <dcterms:modified xsi:type="dcterms:W3CDTF">2022-10-02T02:52:22Z</dcterms:modified>
</cp:coreProperties>
</file>