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9" r:id="rId4"/>
    <p:sldId id="256" r:id="rId5"/>
    <p:sldId id="262" r:id="rId6"/>
    <p:sldId id="257" r:id="rId7"/>
    <p:sldId id="258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5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kek\Desktop\&#12473;&#12521;&#12452;&#12489;&#12487;&#12470;&#12452;&#12531;&#26360;&#31821;190514\&#21407;&#31295;\7_&#12487;&#12470;&#12452;&#12531;&#23455;&#20363;&#38598;\7_4&#25240;&#12428;&#32218;&#12464;&#12521;&#12501;\&#31292;&#20685;&#29575;&#12464;&#12521;&#1250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kek\Desktop\&#12473;&#12521;&#12452;&#12489;&#12487;&#12470;&#12452;&#12531;&#26360;&#31821;190514\&#21407;&#31295;\7_&#12487;&#12470;&#12452;&#12531;&#23455;&#20363;&#38598;\7_4&#25240;&#12428;&#32218;&#12464;&#12521;&#12501;\&#31292;&#20685;&#29575;&#12464;&#12521;&#12501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kek\Desktop\&#12473;&#12521;&#12452;&#12489;&#12487;&#12470;&#12452;&#12531;&#26360;&#31821;190514\&#21407;&#31295;\7_&#12487;&#12470;&#12452;&#12531;&#23455;&#20363;&#38598;\7_4&#25240;&#12428;&#32218;&#12464;&#12521;&#12501;\&#31292;&#20685;&#29575;&#12464;&#12521;&#12501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全病棟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平成27年4月</c:v>
                </c:pt>
                <c:pt idx="1">
                  <c:v>平成28年4月</c:v>
                </c:pt>
                <c:pt idx="2">
                  <c:v>平成29年4月</c:v>
                </c:pt>
                <c:pt idx="3">
                  <c:v>平成30年4月</c:v>
                </c:pt>
                <c:pt idx="4">
                  <c:v>令和1年4月</c:v>
                </c:pt>
                <c:pt idx="5">
                  <c:v>令和2年4月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88.1</c:v>
                </c:pt>
                <c:pt idx="1">
                  <c:v>89</c:v>
                </c:pt>
                <c:pt idx="2">
                  <c:v>92.5</c:v>
                </c:pt>
                <c:pt idx="3">
                  <c:v>86.6</c:v>
                </c:pt>
                <c:pt idx="4">
                  <c:v>89.9</c:v>
                </c:pt>
                <c:pt idx="5">
                  <c:v>90.1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06-44B9-81C4-F9C2CC3E89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急性期病棟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平成27年4月</c:v>
                </c:pt>
                <c:pt idx="1">
                  <c:v>平成28年4月</c:v>
                </c:pt>
                <c:pt idx="2">
                  <c:v>平成29年4月</c:v>
                </c:pt>
                <c:pt idx="3">
                  <c:v>平成30年4月</c:v>
                </c:pt>
                <c:pt idx="4">
                  <c:v>令和1年4月</c:v>
                </c:pt>
                <c:pt idx="5">
                  <c:v>令和2年4月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94.1</c:v>
                </c:pt>
                <c:pt idx="1">
                  <c:v>96.8</c:v>
                </c:pt>
                <c:pt idx="2">
                  <c:v>98.8</c:v>
                </c:pt>
                <c:pt idx="3">
                  <c:v>91.2</c:v>
                </c:pt>
                <c:pt idx="4">
                  <c:v>94.5</c:v>
                </c:pt>
                <c:pt idx="5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06-44B9-81C4-F9C2CC3E89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一般病棟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平成27年4月</c:v>
                </c:pt>
                <c:pt idx="1">
                  <c:v>平成28年4月</c:v>
                </c:pt>
                <c:pt idx="2">
                  <c:v>平成29年4月</c:v>
                </c:pt>
                <c:pt idx="3">
                  <c:v>平成30年4月</c:v>
                </c:pt>
                <c:pt idx="4">
                  <c:v>令和1年4月</c:v>
                </c:pt>
                <c:pt idx="5">
                  <c:v>令和2年4月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81.2</c:v>
                </c:pt>
                <c:pt idx="1">
                  <c:v>82.3</c:v>
                </c:pt>
                <c:pt idx="2">
                  <c:v>85.6</c:v>
                </c:pt>
                <c:pt idx="3">
                  <c:v>83.3</c:v>
                </c:pt>
                <c:pt idx="4">
                  <c:v>83.1</c:v>
                </c:pt>
                <c:pt idx="5">
                  <c:v>84.5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4B9-81C4-F9C2CC3E89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870515263"/>
        <c:axId val="870528575"/>
      </c:barChart>
      <c:catAx>
        <c:axId val="870515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528575"/>
        <c:crosses val="autoZero"/>
        <c:auto val="1"/>
        <c:lblAlgn val="ctr"/>
        <c:lblOffset val="100"/>
        <c:noMultiLvlLbl val="0"/>
      </c:catAx>
      <c:valAx>
        <c:axId val="870528575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870515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病院全体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cat>
            <c:strRef>
              <c:f>Sheet1!$A$10:$A$15</c:f>
              <c:strCache>
                <c:ptCount val="6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  <c:pt idx="5">
                  <c:v>R2</c:v>
                </c:pt>
              </c:strCache>
            </c:strRef>
          </c:cat>
          <c:val>
            <c:numRef>
              <c:f>Sheet1!$B$10:$B$15</c:f>
              <c:numCache>
                <c:formatCode>General</c:formatCode>
                <c:ptCount val="6"/>
                <c:pt idx="0">
                  <c:v>88.1</c:v>
                </c:pt>
                <c:pt idx="1">
                  <c:v>89</c:v>
                </c:pt>
                <c:pt idx="2">
                  <c:v>92.5</c:v>
                </c:pt>
                <c:pt idx="3">
                  <c:v>86.6</c:v>
                </c:pt>
                <c:pt idx="4">
                  <c:v>89.9</c:v>
                </c:pt>
                <c:pt idx="5">
                  <c:v>90.1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84-489D-B081-45FE00157BA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05517775"/>
        <c:axId val="1105518191"/>
      </c:lineChart>
      <c:catAx>
        <c:axId val="110551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05518191"/>
        <c:crosses val="autoZero"/>
        <c:auto val="1"/>
        <c:lblAlgn val="ctr"/>
        <c:lblOffset val="100"/>
        <c:noMultiLvlLbl val="0"/>
      </c:catAx>
      <c:valAx>
        <c:axId val="1105518191"/>
        <c:scaling>
          <c:orientation val="minMax"/>
          <c:max val="100"/>
          <c:min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0551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病院全体</c:v>
                </c:pt>
              </c:strCache>
            </c:strRef>
          </c:tx>
          <c:spPr>
            <a:ln w="63500" cap="rnd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Sheet1!$A$10:$A$15</c:f>
              <c:strCache>
                <c:ptCount val="6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  <c:pt idx="5">
                  <c:v>R2</c:v>
                </c:pt>
              </c:strCache>
            </c:strRef>
          </c:cat>
          <c:val>
            <c:numRef>
              <c:f>Sheet1!$B$10:$B$15</c:f>
              <c:numCache>
                <c:formatCode>General</c:formatCode>
                <c:ptCount val="6"/>
                <c:pt idx="0">
                  <c:v>88.1</c:v>
                </c:pt>
                <c:pt idx="1">
                  <c:v>89</c:v>
                </c:pt>
                <c:pt idx="2">
                  <c:v>92.5</c:v>
                </c:pt>
                <c:pt idx="3">
                  <c:v>86.6</c:v>
                </c:pt>
                <c:pt idx="4">
                  <c:v>89.9</c:v>
                </c:pt>
                <c:pt idx="5">
                  <c:v>90.1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84-489D-B081-45FE00157BA3}"/>
            </c:ext>
          </c:extLst>
        </c:ser>
        <c:ser>
          <c:idx val="1"/>
          <c:order val="1"/>
          <c:tx>
            <c:strRef>
              <c:f>Sheet1!$C$9</c:f>
              <c:strCache>
                <c:ptCount val="1"/>
                <c:pt idx="0">
                  <c:v>急性期病棟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Sheet1!$A$10:$A$15</c:f>
              <c:strCache>
                <c:ptCount val="6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  <c:pt idx="5">
                  <c:v>R2</c:v>
                </c:pt>
              </c:strCache>
            </c:strRef>
          </c:cat>
          <c:val>
            <c:numRef>
              <c:f>Sheet1!$C$10:$C$15</c:f>
              <c:numCache>
                <c:formatCode>General</c:formatCode>
                <c:ptCount val="6"/>
                <c:pt idx="0">
                  <c:v>94.1</c:v>
                </c:pt>
                <c:pt idx="1">
                  <c:v>96.8</c:v>
                </c:pt>
                <c:pt idx="2">
                  <c:v>98.8</c:v>
                </c:pt>
                <c:pt idx="3">
                  <c:v>91.2</c:v>
                </c:pt>
                <c:pt idx="4">
                  <c:v>94.5</c:v>
                </c:pt>
                <c:pt idx="5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84-489D-B081-45FE00157BA3}"/>
            </c:ext>
          </c:extLst>
        </c:ser>
        <c:ser>
          <c:idx val="2"/>
          <c:order val="2"/>
          <c:tx>
            <c:strRef>
              <c:f>Sheet1!$D$9</c:f>
              <c:strCache>
                <c:ptCount val="1"/>
                <c:pt idx="0">
                  <c:v>一般病棟</c:v>
                </c:pt>
              </c:strCache>
            </c:strRef>
          </c:tx>
          <c:spPr>
            <a:ln w="635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Sheet1!$A$10:$A$15</c:f>
              <c:strCache>
                <c:ptCount val="6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  <c:pt idx="5">
                  <c:v>R2</c:v>
                </c:pt>
              </c:strCache>
            </c:strRef>
          </c:cat>
          <c:val>
            <c:numRef>
              <c:f>Sheet1!$D$10:$D$15</c:f>
              <c:numCache>
                <c:formatCode>General</c:formatCode>
                <c:ptCount val="6"/>
                <c:pt idx="0">
                  <c:v>81.2</c:v>
                </c:pt>
                <c:pt idx="1">
                  <c:v>82.3</c:v>
                </c:pt>
                <c:pt idx="2">
                  <c:v>85.6</c:v>
                </c:pt>
                <c:pt idx="3">
                  <c:v>83.3</c:v>
                </c:pt>
                <c:pt idx="4">
                  <c:v>83.1</c:v>
                </c:pt>
                <c:pt idx="5">
                  <c:v>84.5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84-489D-B081-45FE00157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5517775"/>
        <c:axId val="1105518191"/>
      </c:lineChart>
      <c:catAx>
        <c:axId val="1105517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05518191"/>
        <c:crosses val="autoZero"/>
        <c:auto val="1"/>
        <c:lblAlgn val="ctr"/>
        <c:lblOffset val="100"/>
        <c:noMultiLvlLbl val="0"/>
      </c:catAx>
      <c:valAx>
        <c:axId val="1105518191"/>
        <c:scaling>
          <c:orientation val="minMax"/>
          <c:max val="100"/>
          <c:min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055177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18E9FF-8133-43C6-9E20-90FA3F32C5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83BDCE6-4BF2-451E-9C13-1FD82233CD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AE7CAC-0B5D-477B-94BA-1D2E07D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B96E7A-79B9-4C87-8F34-52109FAE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1A1FEF-854D-4BEA-980D-03420E42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9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43D1F6-76C3-43DB-8802-AD993BE7D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87E8C1-AD5A-4A60-9340-5AF301E1D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F5CD6F-D804-4F02-9583-BDB3A25F5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778F05-B8C6-42A8-A80D-DE217BBC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17FEE6-2E3C-40B3-B439-4E8FF5CC3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7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7920D2A-9B51-4B17-8AD6-727465B9CF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487E5EF-6DB1-4724-B7E5-86CDEDC28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0B5E65-7DA1-48A7-892D-39A1A91B2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0E0185-D5C2-489F-9F82-6330C7D37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F1FE6A-8A4D-4028-AA68-41D4520BE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40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916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940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235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41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97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66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0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20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6B2809-B39A-4316-880C-DB5B1F02B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356350-09A0-4689-8FA9-B1E8B2F69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0E3A07-31B9-4649-9EBA-233F6531E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699264-2681-4583-B762-5B72A7FB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CE8B7D-1EFA-4AB7-A76D-C815FE2D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991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0884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030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13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EF571F-AA52-40FB-AA3A-DC2C29B6E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5590C6-7F15-4CCD-BB44-3BBCE224C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49574D-98F7-47AC-8A85-9AFEF7A8C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774302-ABD6-4136-B15A-72C3EED49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32548B-3CFE-48DC-A79D-3FED8566A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52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8F14A-1FFF-4A37-8D4B-422EDD8FE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ED1EA3-DE10-4BBE-8E39-573AB2A92A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01DBF3-D625-4A4A-8288-4A74362A2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11C645-8EA0-46BF-98A0-2EDE7C9F0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285082-96F8-432A-B2DB-72070AA1D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468461-6DAD-4541-8CE8-F1F06561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36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0AFBE4-B688-4BBF-9192-2035C1284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49750A-7815-447B-B213-8FBF92F57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F7150DD-44CF-43BF-B71A-A79BB547D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2332059-5495-4C8C-8502-5CC06FD72D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8537FDF-75F4-46EA-B749-66DC681BA3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D3E72A0-2083-4302-9472-D6561041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5486D15-5B48-4FC6-AFB8-8005C0DF5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28E6C7C-E927-4C95-9036-1E60DF28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28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9B1E7F-1238-4F19-8176-E03386E72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8FB48E-48C1-4D0F-898A-7476022CF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9B6206-549D-496F-B173-CF064F837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0A3FBED-6194-426C-8025-19DCECA1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57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860411E-EDA0-4CA6-B74A-1AF0B22B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1BB218E-F3B1-4204-B3A4-247F3C1D4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AEF194-7183-4422-AC9C-B07E45E22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127E73-1BCC-4309-9DAF-2047DC047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4E15EE-B2EB-4A23-9A1E-DC54DD946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0BA12C-A77F-46EA-BBDD-DCA97CD7D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9BC37F6-9939-42D7-A72B-C30F324AA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DBC08A-5E9A-4EFD-9A6D-26287352A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98E7B8-A6B5-4E94-93CF-F2A84595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82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4811F4-6E30-486C-B3C8-FA4863C3F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EF58A42-5C43-4211-AEBB-6DC9AB5C8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0D166C-7B0F-4A1A-A5C2-BDC15D95C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067C67-DDE9-4A88-9D6C-6D08742FD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2DDCD2-49A0-4893-A71D-E1C42F210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344E83-8442-4E93-B18E-7BDE308B6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44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40FF11-F6D5-48FC-B754-59E45A17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F4D5CA-AC72-4BBD-810E-F0F13B99B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05975E-6263-4F6F-B0CC-B1EB994FF5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31FCB-936B-4A3D-85D6-FB74FDE00160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37170E-CAED-472F-8CF2-9E3F33203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214C1A-1D23-4FB2-B4A9-2A9295EA3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2FB9E-77B8-4F4A-BF1C-86F6E5ED9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3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E0F721-706C-4DD3-885B-519AD06E7873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96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B24CB86-8050-04C3-5354-5AF863BC29AF}"/>
              </a:ext>
            </a:extLst>
          </p:cNvPr>
          <p:cNvSpPr/>
          <p:nvPr/>
        </p:nvSpPr>
        <p:spPr>
          <a:xfrm>
            <a:off x="3340101" y="829797"/>
            <a:ext cx="5511798" cy="5511798"/>
          </a:xfrm>
          <a:prstGeom prst="rect">
            <a:avLst/>
          </a:prstGeom>
          <a:solidFill>
            <a:srgbClr val="9EA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338F20-990D-E604-C6CA-4EDA4404C75F}"/>
              </a:ext>
            </a:extLst>
          </p:cNvPr>
          <p:cNvSpPr txBox="1"/>
          <p:nvPr/>
        </p:nvSpPr>
        <p:spPr>
          <a:xfrm>
            <a:off x="5105983" y="256857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デザイン実例集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3708182" y="3099832"/>
            <a:ext cx="47756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400" b="1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rPr>
              <a:t>4 </a:t>
            </a:r>
            <a:r>
              <a:rPr lang="ja-JP" altLang="en-US" sz="4400" b="1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rPr>
              <a:t>時間を表す</a:t>
            </a:r>
            <a:r>
              <a:rPr kumimoji="1" lang="ja-JP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グラフ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4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886504" y="2967335"/>
            <a:ext cx="2418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BEFORE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59D53AE9-5970-4668-B1F5-75300547A8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855557"/>
              </p:ext>
            </p:extLst>
          </p:nvPr>
        </p:nvGraphicFramePr>
        <p:xfrm>
          <a:off x="1909086" y="1690688"/>
          <a:ext cx="7632014" cy="4802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タイトル 4">
            <a:extLst>
              <a:ext uri="{FF2B5EF4-FFF2-40B4-BE49-F238E27FC236}">
                <a16:creationId xmlns:a16="http://schemas.microsoft.com/office/drawing/2014/main" id="{39A27296-3BB2-4A72-91F0-DE32F3064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病床稼働率の推移</a:t>
            </a:r>
            <a:r>
              <a:rPr lang="en-US" altLang="ja-JP" dirty="0"/>
              <a:t>(H27~R2)</a:t>
            </a:r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A654BF-68A2-43FF-A891-49C1BE6AAEA1}"/>
              </a:ext>
            </a:extLst>
          </p:cNvPr>
          <p:cNvSpPr txBox="1"/>
          <p:nvPr/>
        </p:nvSpPr>
        <p:spPr>
          <a:xfrm>
            <a:off x="1945433" y="1321356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(%)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252235-FF04-4CFD-8899-9BA40A47062A}"/>
              </a:ext>
            </a:extLst>
          </p:cNvPr>
          <p:cNvSpPr txBox="1"/>
          <p:nvPr/>
        </p:nvSpPr>
        <p:spPr>
          <a:xfrm>
            <a:off x="9156440" y="568652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（集計時期）</a:t>
            </a:r>
          </a:p>
        </p:txBody>
      </p:sp>
    </p:spTree>
    <p:extLst>
      <p:ext uri="{BB962C8B-B14F-4D97-AF65-F5344CB8AC3E}">
        <p14:creationId xmlns:p14="http://schemas.microsoft.com/office/powerpoint/2010/main" val="121955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5099575" y="2967335"/>
            <a:ext cx="1992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AFTER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FC353FC7-9D9C-4F10-93C2-B798F3A98395}"/>
              </a:ext>
            </a:extLst>
          </p:cNvPr>
          <p:cNvSpPr/>
          <p:nvPr/>
        </p:nvSpPr>
        <p:spPr>
          <a:xfrm>
            <a:off x="4451567" y="905477"/>
            <a:ext cx="3296296" cy="156118"/>
          </a:xfrm>
          <a:prstGeom prst="roundRect">
            <a:avLst>
              <a:gd name="adj" fmla="val 135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AAED13BB-7EFF-4EC2-87A9-3FD9F01B73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120960"/>
              </p:ext>
            </p:extLst>
          </p:nvPr>
        </p:nvGraphicFramePr>
        <p:xfrm>
          <a:off x="1595535" y="1450909"/>
          <a:ext cx="9000930" cy="483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62FDA8-333A-4035-AAED-F0BE3D0E1977}"/>
              </a:ext>
            </a:extLst>
          </p:cNvPr>
          <p:cNvSpPr txBox="1"/>
          <p:nvPr/>
        </p:nvSpPr>
        <p:spPr>
          <a:xfrm>
            <a:off x="4567425" y="578498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/>
              <a:t>病床稼働率の推移</a:t>
            </a:r>
            <a:endParaRPr kumimoji="1" lang="en-US" altLang="ja-JP" sz="28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090067E-9C1C-4465-8250-D268219885F4}"/>
              </a:ext>
            </a:extLst>
          </p:cNvPr>
          <p:cNvSpPr txBox="1"/>
          <p:nvPr/>
        </p:nvSpPr>
        <p:spPr>
          <a:xfrm>
            <a:off x="2546938" y="2850252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1"/>
                </a:solidFill>
              </a:rPr>
              <a:t>88.1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4B5600F-4686-4DF9-A1AF-2548ABCAAD82}"/>
              </a:ext>
            </a:extLst>
          </p:cNvPr>
          <p:cNvSpPr txBox="1"/>
          <p:nvPr/>
        </p:nvSpPr>
        <p:spPr>
          <a:xfrm>
            <a:off x="3938727" y="2699339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1"/>
                </a:solidFill>
              </a:rPr>
              <a:t>89.0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D752CB1-4F4B-4960-A4F7-7AAC900C483D}"/>
              </a:ext>
            </a:extLst>
          </p:cNvPr>
          <p:cNvSpPr txBox="1"/>
          <p:nvPr/>
        </p:nvSpPr>
        <p:spPr>
          <a:xfrm>
            <a:off x="5295459" y="222281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1"/>
                </a:solidFill>
              </a:rPr>
              <a:t>92.5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B115149-F0BD-4528-AAAF-F08DD4D4DCA1}"/>
              </a:ext>
            </a:extLst>
          </p:cNvPr>
          <p:cNvSpPr txBox="1"/>
          <p:nvPr/>
        </p:nvSpPr>
        <p:spPr>
          <a:xfrm>
            <a:off x="6692335" y="3022280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1"/>
                </a:solidFill>
              </a:rPr>
              <a:t>86.6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F4B338-5421-4019-BB6D-DAE73767A607}"/>
              </a:ext>
            </a:extLst>
          </p:cNvPr>
          <p:cNvSpPr txBox="1"/>
          <p:nvPr/>
        </p:nvSpPr>
        <p:spPr>
          <a:xfrm>
            <a:off x="8080290" y="2592142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1"/>
                </a:solidFill>
              </a:rPr>
              <a:t>89.9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A98D1AA-3B38-42EF-891B-2E7D69CA2F13}"/>
              </a:ext>
            </a:extLst>
          </p:cNvPr>
          <p:cNvSpPr txBox="1"/>
          <p:nvPr/>
        </p:nvSpPr>
        <p:spPr>
          <a:xfrm>
            <a:off x="9453097" y="2590211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1"/>
                </a:solidFill>
              </a:rPr>
              <a:t>90.1</a:t>
            </a:r>
            <a:endParaRPr kumimoji="1" lang="ja-JP" altLang="en-US" b="1" dirty="0">
              <a:solidFill>
                <a:schemeClr val="accent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0E77468-D868-4691-B899-584AD1650B03}"/>
              </a:ext>
            </a:extLst>
          </p:cNvPr>
          <p:cNvSpPr txBox="1"/>
          <p:nvPr/>
        </p:nvSpPr>
        <p:spPr>
          <a:xfrm>
            <a:off x="2689671" y="340318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1"/>
                </a:solidFill>
              </a:rPr>
              <a:t>全病棟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2570F64-935E-4C25-BFEE-90A40913AB24}"/>
              </a:ext>
            </a:extLst>
          </p:cNvPr>
          <p:cNvSpPr txBox="1"/>
          <p:nvPr/>
        </p:nvSpPr>
        <p:spPr>
          <a:xfrm>
            <a:off x="1735134" y="119095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kumimoji="1"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045C04E-BDDD-46E3-BEDF-668D664566C9}"/>
              </a:ext>
            </a:extLst>
          </p:cNvPr>
          <p:cNvSpPr txBox="1"/>
          <p:nvPr/>
        </p:nvSpPr>
        <p:spPr>
          <a:xfrm>
            <a:off x="10304471" y="587420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>
                    <a:lumMod val="50000"/>
                  </a:schemeClr>
                </a:solidFill>
              </a:rPr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244352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AAED13BB-7EFF-4EC2-87A9-3FD9F01B73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185419"/>
              </p:ext>
            </p:extLst>
          </p:nvPr>
        </p:nvGraphicFramePr>
        <p:xfrm>
          <a:off x="1595535" y="1450909"/>
          <a:ext cx="9000930" cy="483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79435DB5-CFA3-469A-9DFA-15B6279BD4F5}"/>
              </a:ext>
            </a:extLst>
          </p:cNvPr>
          <p:cNvSpPr/>
          <p:nvPr/>
        </p:nvSpPr>
        <p:spPr>
          <a:xfrm>
            <a:off x="4451567" y="905477"/>
            <a:ext cx="3296296" cy="156118"/>
          </a:xfrm>
          <a:prstGeom prst="roundRect">
            <a:avLst>
              <a:gd name="adj" fmla="val 1357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C15139-9F0E-49E9-9838-9AB83B3880AD}"/>
              </a:ext>
            </a:extLst>
          </p:cNvPr>
          <p:cNvSpPr txBox="1"/>
          <p:nvPr/>
        </p:nvSpPr>
        <p:spPr>
          <a:xfrm>
            <a:off x="4567425" y="578498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/>
              <a:t>病床稼働率の推移</a:t>
            </a:r>
            <a:endParaRPr kumimoji="1" lang="en-US" altLang="ja-JP" sz="2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BD4AAA7-0179-4212-BFB7-01231BCF5257}"/>
              </a:ext>
            </a:extLst>
          </p:cNvPr>
          <p:cNvSpPr txBox="1"/>
          <p:nvPr/>
        </p:nvSpPr>
        <p:spPr>
          <a:xfrm>
            <a:off x="2689671" y="254943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accent2"/>
                </a:solidFill>
              </a:rPr>
              <a:t>急性期</a:t>
            </a:r>
            <a:r>
              <a:rPr kumimoji="1" lang="ja-JP" altLang="en-US" sz="2000" b="1" dirty="0">
                <a:solidFill>
                  <a:schemeClr val="accent2"/>
                </a:solidFill>
              </a:rPr>
              <a:t>病棟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1C4C53-E9E1-4ABC-9678-0D71C71EC919}"/>
              </a:ext>
            </a:extLst>
          </p:cNvPr>
          <p:cNvSpPr txBox="1"/>
          <p:nvPr/>
        </p:nvSpPr>
        <p:spPr>
          <a:xfrm>
            <a:off x="2689670" y="439767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一般</a:t>
            </a:r>
            <a:r>
              <a:rPr kumimoji="1" lang="ja-JP" alt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病棟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BED03E8-4DC3-4F3A-B393-3A35B5678BE1}"/>
              </a:ext>
            </a:extLst>
          </p:cNvPr>
          <p:cNvSpPr txBox="1"/>
          <p:nvPr/>
        </p:nvSpPr>
        <p:spPr>
          <a:xfrm>
            <a:off x="2532943" y="196383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94.1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70F2F2-F757-434D-85BC-6380553929D6}"/>
              </a:ext>
            </a:extLst>
          </p:cNvPr>
          <p:cNvSpPr txBox="1"/>
          <p:nvPr/>
        </p:nvSpPr>
        <p:spPr>
          <a:xfrm>
            <a:off x="3892077" y="165430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96.8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850C0C3-332C-41D7-8769-A845ED78ABEE}"/>
              </a:ext>
            </a:extLst>
          </p:cNvPr>
          <p:cNvSpPr txBox="1"/>
          <p:nvPr/>
        </p:nvSpPr>
        <p:spPr>
          <a:xfrm>
            <a:off x="5295459" y="1341063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98.8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FD5C4A4-9AB0-44D8-BBFB-E5EFA8CEF9A5}"/>
              </a:ext>
            </a:extLst>
          </p:cNvPr>
          <p:cNvSpPr txBox="1"/>
          <p:nvPr/>
        </p:nvSpPr>
        <p:spPr>
          <a:xfrm>
            <a:off x="6692335" y="235047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91.2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1327804-6123-4F7F-A09A-9A33BC77DFBB}"/>
              </a:ext>
            </a:extLst>
          </p:cNvPr>
          <p:cNvSpPr txBox="1"/>
          <p:nvPr/>
        </p:nvSpPr>
        <p:spPr>
          <a:xfrm>
            <a:off x="8056965" y="1952991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94.5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BE25CF9-F2E7-4F0F-B3B3-42340855E945}"/>
              </a:ext>
            </a:extLst>
          </p:cNvPr>
          <p:cNvSpPr txBox="1"/>
          <p:nvPr/>
        </p:nvSpPr>
        <p:spPr>
          <a:xfrm>
            <a:off x="9448432" y="1759779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accent2"/>
                </a:solidFill>
              </a:rPr>
              <a:t>96.0</a:t>
            </a:r>
            <a:endParaRPr kumimoji="1"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5D0C342-B97A-4AB0-A899-E1D20DFF15F7}"/>
              </a:ext>
            </a:extLst>
          </p:cNvPr>
          <p:cNvSpPr txBox="1"/>
          <p:nvPr/>
        </p:nvSpPr>
        <p:spPr>
          <a:xfrm>
            <a:off x="2532943" y="3836559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>
                    <a:lumMod val="50000"/>
                  </a:schemeClr>
                </a:solidFill>
              </a:rPr>
              <a:t>81.2</a:t>
            </a:r>
            <a:endParaRPr kumimoji="1" lang="ja-JP" alt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85B0AF9-D4BC-4879-B429-62803D3A37C0}"/>
              </a:ext>
            </a:extLst>
          </p:cNvPr>
          <p:cNvSpPr txBox="1"/>
          <p:nvPr/>
        </p:nvSpPr>
        <p:spPr>
          <a:xfrm>
            <a:off x="3909917" y="3696527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>
                    <a:lumMod val="50000"/>
                  </a:schemeClr>
                </a:solidFill>
              </a:rPr>
              <a:t>82.3</a:t>
            </a:r>
            <a:endParaRPr kumimoji="1" lang="ja-JP" alt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FCD8EC4-FCD4-4705-8125-D0ED239FCF4E}"/>
              </a:ext>
            </a:extLst>
          </p:cNvPr>
          <p:cNvSpPr txBox="1"/>
          <p:nvPr/>
        </p:nvSpPr>
        <p:spPr>
          <a:xfrm>
            <a:off x="5295459" y="3213784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>
                    <a:lumMod val="50000"/>
                  </a:schemeClr>
                </a:solidFill>
              </a:rPr>
              <a:t>85.6</a:t>
            </a:r>
            <a:endParaRPr kumimoji="1" lang="ja-JP" alt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876BDF2-CE6B-4F8F-AF02-0FB219F11B85}"/>
              </a:ext>
            </a:extLst>
          </p:cNvPr>
          <p:cNvSpPr txBox="1"/>
          <p:nvPr/>
        </p:nvSpPr>
        <p:spPr>
          <a:xfrm>
            <a:off x="6670035" y="3482762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>
                    <a:lumMod val="50000"/>
                  </a:schemeClr>
                </a:solidFill>
              </a:rPr>
              <a:t>83.3</a:t>
            </a:r>
            <a:endParaRPr kumimoji="1" lang="ja-JP" alt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CE1C852-C74E-4734-AAD4-1B9A7D9F6EB7}"/>
              </a:ext>
            </a:extLst>
          </p:cNvPr>
          <p:cNvSpPr txBox="1"/>
          <p:nvPr/>
        </p:nvSpPr>
        <p:spPr>
          <a:xfrm>
            <a:off x="8061425" y="3562545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>
                    <a:lumMod val="50000"/>
                  </a:schemeClr>
                </a:solidFill>
              </a:rPr>
              <a:t>83.1</a:t>
            </a:r>
            <a:endParaRPr kumimoji="1" lang="ja-JP" alt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88DF59B-4A88-4D13-9994-F67AD367720B}"/>
              </a:ext>
            </a:extLst>
          </p:cNvPr>
          <p:cNvSpPr txBox="1"/>
          <p:nvPr/>
        </p:nvSpPr>
        <p:spPr>
          <a:xfrm>
            <a:off x="9448432" y="336487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>
                    <a:lumMod val="50000"/>
                  </a:schemeClr>
                </a:solidFill>
              </a:rPr>
              <a:t>84.9</a:t>
            </a:r>
            <a:endParaRPr kumimoji="1" lang="ja-JP" alt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760BE8D-A331-4C7F-87AF-2FF62A144D43}"/>
              </a:ext>
            </a:extLst>
          </p:cNvPr>
          <p:cNvSpPr txBox="1"/>
          <p:nvPr/>
        </p:nvSpPr>
        <p:spPr>
          <a:xfrm>
            <a:off x="1735134" y="119095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chemeClr val="bg1">
                    <a:lumMod val="50000"/>
                  </a:schemeClr>
                </a:solidFill>
              </a:rPr>
              <a:t>%</a:t>
            </a:r>
            <a:endParaRPr kumimoji="1"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C2F3CF0-1414-4570-852B-30B751CB7E6E}"/>
              </a:ext>
            </a:extLst>
          </p:cNvPr>
          <p:cNvSpPr txBox="1"/>
          <p:nvPr/>
        </p:nvSpPr>
        <p:spPr>
          <a:xfrm>
            <a:off x="10304471" y="587420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>
                    <a:lumMod val="50000"/>
                  </a:schemeClr>
                </a:solidFill>
              </a:rPr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231916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58</Words>
  <Application>Microsoft Office PowerPoint</Application>
  <PresentationFormat>ワイド画面</PresentationFormat>
  <Paragraphs>34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游ゴシック</vt:lpstr>
      <vt:lpstr>游ゴシック Light</vt:lpstr>
      <vt:lpstr>Arial</vt:lpstr>
      <vt:lpstr>Calibri</vt:lpstr>
      <vt:lpstr>Calibri Light</vt:lpstr>
      <vt:lpstr>Wingdings 2</vt:lpstr>
      <vt:lpstr>Office テーマ</vt:lpstr>
      <vt:lpstr>HDOfficeLightV0</vt:lpstr>
      <vt:lpstr>PowerPoint プレゼンテーション</vt:lpstr>
      <vt:lpstr>PowerPoint プレゼンテーション</vt:lpstr>
      <vt:lpstr>病床稼働率の推移(H27~R2)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病床稼働率の推移</dc:title>
  <dc:creator>小林 啓</dc:creator>
  <cp:lastModifiedBy>小林 啓</cp:lastModifiedBy>
  <cp:revision>11</cp:revision>
  <dcterms:created xsi:type="dcterms:W3CDTF">2021-06-01T21:17:37Z</dcterms:created>
  <dcterms:modified xsi:type="dcterms:W3CDTF">2022-10-11T22:15:54Z</dcterms:modified>
</cp:coreProperties>
</file>