
<file path=[Content_Types].xml><?xml version="1.0" encoding="utf-8"?>
<Types xmlns="http://schemas.openxmlformats.org/package/2006/content-types"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60" r:id="rId4"/>
    <p:sldId id="259" r:id="rId5"/>
    <p:sldId id="256" r:id="rId6"/>
    <p:sldId id="262" r:id="rId7"/>
    <p:sldId id="257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A7B0"/>
    <a:srgbClr val="FF7C80"/>
    <a:srgbClr val="0099CC"/>
    <a:srgbClr val="7F7F7F"/>
    <a:srgbClr val="339933"/>
    <a:srgbClr val="FFFFFF"/>
    <a:srgbClr val="6AA4D9"/>
    <a:srgbClr val="FF9966"/>
    <a:srgbClr val="9966FF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4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490" y="4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4237789194387589E-2"/>
          <c:y val="1.649243287896356E-2"/>
          <c:w val="0.95152442161122486"/>
          <c:h val="0.8155626557427024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7B3-4377-AE37-5CC5B9017143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7B3-4377-AE37-5CC5B9017143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7B3-4377-AE37-5CC5B9017143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7B3-4377-AE37-5CC5B9017143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7B3-4377-AE37-5CC5B9017143}"/>
              </c:ext>
            </c:extLst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97B3-4377-AE37-5CC5B9017143}"/>
              </c:ext>
            </c:extLst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97B3-4377-AE37-5CC5B9017143}"/>
              </c:ext>
            </c:extLst>
          </c:dPt>
          <c:dLbls>
            <c:dLbl>
              <c:idx val="6"/>
              <c:layout>
                <c:manualLayout>
                  <c:x val="4.3008803158095445E-2"/>
                  <c:y val="7.5944731519912425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7B3-4377-AE37-5CC5B90171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AD</c:v>
                </c:pt>
                <c:pt idx="1">
                  <c:v>VaD</c:v>
                </c:pt>
                <c:pt idx="2">
                  <c:v>DLB</c:v>
                </c:pt>
                <c:pt idx="3">
                  <c:v>FTLD</c:v>
                </c:pt>
                <c:pt idx="4">
                  <c:v>Alcohol</c:v>
                </c:pt>
                <c:pt idx="5">
                  <c:v>Mixed</c:v>
                </c:pt>
                <c:pt idx="6">
                  <c:v>Other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67.599999999999994</c:v>
                </c:pt>
                <c:pt idx="1">
                  <c:v>19.5</c:v>
                </c:pt>
                <c:pt idx="2">
                  <c:v>4.3</c:v>
                </c:pt>
                <c:pt idx="3">
                  <c:v>1</c:v>
                </c:pt>
                <c:pt idx="4">
                  <c:v>0.4</c:v>
                </c:pt>
                <c:pt idx="5">
                  <c:v>3.3</c:v>
                </c:pt>
                <c:pt idx="6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52-4A67-BFDF-B3C0245744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237789194387589E-2"/>
          <c:y val="1.649243287896356E-2"/>
          <c:w val="0.95152442161122486"/>
          <c:h val="0.8155626557427024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dPt>
            <c:idx val="0"/>
            <c:bubble3D val="0"/>
            <c:spPr>
              <a:solidFill>
                <a:srgbClr val="FF7C8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240-49E2-8F34-9F520D1346BB}"/>
              </c:ext>
            </c:extLst>
          </c:dPt>
          <c:dPt>
            <c:idx val="1"/>
            <c:bubble3D val="0"/>
            <c:spPr>
              <a:solidFill>
                <a:srgbClr val="0099C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240-49E2-8F34-9F520D1346BB}"/>
              </c:ext>
            </c:extLst>
          </c:dPt>
          <c:dPt>
            <c:idx val="2"/>
            <c:bubble3D val="0"/>
            <c:spPr>
              <a:solidFill>
                <a:srgbClr val="9966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240-49E2-8F34-9F520D1346BB}"/>
              </c:ext>
            </c:extLst>
          </c:dPt>
          <c:dPt>
            <c:idx val="3"/>
            <c:bubble3D val="0"/>
            <c:spPr>
              <a:solidFill>
                <a:srgbClr val="FF996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240-49E2-8F34-9F520D1346B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240-49E2-8F34-9F520D1346BB}"/>
              </c:ext>
            </c:extLst>
          </c:dPt>
          <c:dPt>
            <c:idx val="5"/>
            <c:bubble3D val="0"/>
            <c:spPr>
              <a:solidFill>
                <a:srgbClr val="33993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240-49E2-8F34-9F520D1346BB}"/>
              </c:ext>
            </c:extLst>
          </c:dPt>
          <c:dPt>
            <c:idx val="6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240-49E2-8F34-9F520D1346BB}"/>
              </c:ext>
            </c:extLst>
          </c:dPt>
          <c:cat>
            <c:strRef>
              <c:f>Sheet1!$A$2:$A$8</c:f>
              <c:strCache>
                <c:ptCount val="7"/>
                <c:pt idx="0">
                  <c:v>AD</c:v>
                </c:pt>
                <c:pt idx="1">
                  <c:v>VaD</c:v>
                </c:pt>
                <c:pt idx="2">
                  <c:v>DLB</c:v>
                </c:pt>
                <c:pt idx="3">
                  <c:v>FTLD</c:v>
                </c:pt>
                <c:pt idx="4">
                  <c:v>Alcohol</c:v>
                </c:pt>
                <c:pt idx="5">
                  <c:v>Mixed</c:v>
                </c:pt>
                <c:pt idx="6">
                  <c:v>Other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67.599999999999994</c:v>
                </c:pt>
                <c:pt idx="1">
                  <c:v>19.5</c:v>
                </c:pt>
                <c:pt idx="2">
                  <c:v>4.3</c:v>
                </c:pt>
                <c:pt idx="3">
                  <c:v>1</c:v>
                </c:pt>
                <c:pt idx="4">
                  <c:v>0.4</c:v>
                </c:pt>
                <c:pt idx="5">
                  <c:v>3.3</c:v>
                </c:pt>
                <c:pt idx="6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E240-49E2-8F34-9F520D1346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569D3E-6815-4721-AF31-E6EC9CA979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3A35B38-FC6E-4FE7-843E-CF48477BE6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CC408D-834C-4A62-A380-A80F295BB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C205-6F67-4048-AA59-35DC9F2A5F1F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E940C12-1762-493C-8809-F661C281F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6B1D836-B3D2-4A60-8366-37B139096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C667-5538-4649-97FA-84BD759B1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678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2E34C1-1ECE-456E-B40D-5250DDE13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FFC2631-D3C0-42C3-B918-234EC1310C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733D5E-F433-4E24-8467-B3EAB1CF1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C205-6F67-4048-AA59-35DC9F2A5F1F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6DA2A4-58FC-402E-B6C0-949A46C04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0956249-58FA-4553-875D-F58D0B6F8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C667-5538-4649-97FA-84BD759B1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9745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9BEEBA2-BC3C-44FB-B0FA-11DCC7FB72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AC367DE-36ED-490C-9E94-4EC8A7D47D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BCC86B-25C6-4E2E-B4E3-234C5212B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C205-6F67-4048-AA59-35DC9F2A5F1F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97657F-1718-43BC-A06E-F9B95CAC7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D0022D6-35F5-4A65-96F5-856730AE1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C667-5538-4649-97FA-84BD759B1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083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16472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4771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16406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6254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0286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7428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1804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1340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35A7CE-D990-4E90-A6F2-794607736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CC51FD2-8BE3-491F-B45A-855ADBB2C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A0CFAB-6AF6-40D1-922F-A4894AB0D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C205-6F67-4048-AA59-35DC9F2A5F1F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8DED83-BE08-405B-9C30-2C42D083E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ECCE2B-E5DD-47A6-A1E3-0886219DC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C667-5538-4649-97FA-84BD759B1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147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37543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15947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55888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FE5D3A-F83F-A3A9-9A97-81B68D3C6F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FF5187D-6792-BC80-B901-1CCA76EDAB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6B40E0-144C-71BE-3FFD-E5686950D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6AE9-B9E1-4A4C-954E-4C6DE1E473C5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AF593B-843E-EA89-E74C-3C86E449A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F9E589-E4FB-AA31-9FD8-7528E99D7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2AB3-EBCC-4BD3-8139-AB84312FBB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55420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172218-2ACE-49EE-79B7-A5BB1508E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35DCBC4-300D-627E-80ED-A34CFC774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0906073-0FDB-2187-4804-4DCF5F0CC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6AE9-B9E1-4A4C-954E-4C6DE1E473C5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8D1C5E-060D-5E2D-3C83-01CDB6177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B79D9E9-4846-2339-8258-21F67F5C1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2AB3-EBCC-4BD3-8139-AB84312FBB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8045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AE0624-D879-BC11-942A-8B85DB2BC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5C3204B-AF75-0576-3B3A-24A82A600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715CF7-5CC5-CD11-FB4D-D0C7817DB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6AE9-B9E1-4A4C-954E-4C6DE1E473C5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4AD241-38CC-E264-011F-C0F26D9CC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644E80-BB9A-C5C0-957C-3406A4D56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2AB3-EBCC-4BD3-8139-AB84312FBB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30898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23A4E8-0599-E2B6-0E1D-06EB397E0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6C1199-E5D3-9A59-285B-C4EE343195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229D683-55F3-171C-64EE-8D9B9D430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367B12E-B574-C481-E31D-2A2875E1F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6AE9-B9E1-4A4C-954E-4C6DE1E473C5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CBEFF7F-2D7F-FA08-1367-C2CE87979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A4FD206-074A-08B3-A45D-50B2320DC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2AB3-EBCC-4BD3-8139-AB84312FBB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0559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B6B3CC-F039-507F-9B16-7DD8B6F6F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6510D95-72E6-B2DB-A152-B122BAACD3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11F79E8-F36B-7B34-E467-EC83BEF70F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65596B0-59D7-6B15-82DD-A7F371E6AE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0D0CB58-494E-1855-14DD-5C3B585602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703D655-2F3C-FE9C-BBA0-1FF44CECB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6AE9-B9E1-4A4C-954E-4C6DE1E473C5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31BA1C6-06EE-EE7C-5058-45E625B7E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3B03317-10AD-070D-70A9-7901029C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2AB3-EBCC-4BD3-8139-AB84312FBB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37951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17C9B5-587A-0C84-9600-8A2A5FA51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8773B63-919E-BE79-25F4-3186F5DD1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6AE9-B9E1-4A4C-954E-4C6DE1E473C5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BE81BF2-6112-4026-F0EC-BFD6F4E7B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1151C58-FE4A-0AAB-21B6-0EA84DEE0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2AB3-EBCC-4BD3-8139-AB84312FBB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23371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3B4C80C-F186-2A87-258B-9A9EA630A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6AE9-B9E1-4A4C-954E-4C6DE1E473C5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03DEF0F-3135-A5F6-F6DD-EF939BB03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320C161-8317-FF34-7D82-B88BC5D91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2AB3-EBCC-4BD3-8139-AB84312FBB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3476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43F038-37A2-4BB6-A956-4E05ADEC1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15B5B36-C246-46AE-A5AD-C54BFEA8B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BC5D57-FA58-409F-BA0B-5CFF699E8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C205-6F67-4048-AA59-35DC9F2A5F1F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A4BDEA5-7082-4C90-8428-190EF2EF4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BB533C8-50AA-40FB-95DA-360142C25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C667-5538-4649-97FA-84BD759B1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15790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8A0B76-9AF4-CE0D-FDB9-41613754B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0C370B7-4626-0D2B-B2B7-855FAAD55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5DBF3C7-1A54-FA89-69BF-2D2B9A1AB9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E4AD23-666A-9EF5-AD78-82E60E4AC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6AE9-B9E1-4A4C-954E-4C6DE1E473C5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EC73052-20B0-F6BE-55E2-9D4E3A0E3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EA6F1C4-3711-9100-2155-A85D893DB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2AB3-EBCC-4BD3-8139-AB84312FBB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26230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8C9B05-1C83-6056-B386-DB532685F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5AE328B-7524-B250-BDFF-901DD9D84D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3451DF1-CF98-AFEE-6A53-64B7E9587C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58BF0B2-A95F-2C6B-994D-DDE3ECBC5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6AE9-B9E1-4A4C-954E-4C6DE1E473C5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494D6C3-ADDA-50CF-1225-741DE87B7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9617BF-0F3A-0647-41CA-43CD0FE9B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2AB3-EBCC-4BD3-8139-AB84312FBB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50332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79EEA6-81F4-B3D1-D581-2BE2135B8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E1F770A-4C7A-0D16-74D5-4BC733B37A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37BA84-432F-1114-6957-CD1077A48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6AE9-B9E1-4A4C-954E-4C6DE1E473C5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DB0988-F115-BC4F-4B47-44520E021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46365D-12EF-05A5-6144-F3E6663DA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2AB3-EBCC-4BD3-8139-AB84312FBB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00416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7EE8E4C-52F4-4F95-0899-E4FF1BBC21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9C42121-144A-C7EE-E5A8-7BB8D667E4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96D54F-4B0D-0114-DDAD-44B81C7F3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6AE9-B9E1-4A4C-954E-4C6DE1E473C5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118704-AC39-FA37-919F-01854DB00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465324-B656-08DC-AA53-74EE287E2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2AB3-EBCC-4BD3-8139-AB84312FBB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5241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187921-593A-44B3-B6A6-A1AA3A462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7BE61B3-6E0E-4CFC-B446-EEF2E55FA5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24981C6-001C-4783-85BC-BB76D1A221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AD4473F-CD91-4F64-87E4-ECA4BB823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C205-6F67-4048-AA59-35DC9F2A5F1F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5F7860-1E41-40F5-9A06-A2E26B3A8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5C61494-1429-43E4-ABA2-02EF4C8BC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C667-5538-4649-97FA-84BD759B1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24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0ABA35-D81A-483E-B914-E5D728919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20D27E1-CD80-4803-BBB7-FEC5787AE9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F127F26-8812-4B53-84B1-89F2F6157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42AA227-E06C-498A-B5B7-C204B2D60B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EF77C99-AC8F-42B5-84B8-F0C0F858E7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1597FDB-5FA5-4877-A5F7-1A6E1BBFD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C205-6F67-4048-AA59-35DC9F2A5F1F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51F2AFE-AED9-46B4-AFF3-B13FC2507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A43D4CE-55CE-41B3-9226-99DEE74C0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C667-5538-4649-97FA-84BD759B1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741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D68998-099D-41D0-8EA5-06BAB2761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6B6F57D-9C9A-4D27-8283-5C0668833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C205-6F67-4048-AA59-35DC9F2A5F1F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CA1A1CF-135C-4AE6-85DD-DF06DB876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F155B6C-7DEA-49A4-9AEC-2403BE651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C667-5538-4649-97FA-84BD759B1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7458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ACC7F8E-AF3E-4DF7-B101-808C0A550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C205-6F67-4048-AA59-35DC9F2A5F1F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44F4E60-AE90-40F7-AE2D-3B2057409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BEA70AD-953D-4C92-9E06-6D8220C90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C667-5538-4649-97FA-84BD759B1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598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BCE0D1-AEBD-4EE6-9604-286482C55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D187580-8F66-4975-A945-0B6225385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1AFDFBC-83A8-44F6-BD1E-D962ACA364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BF6BDF3-F54B-4288-A57F-A9ABEB192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C205-6F67-4048-AA59-35DC9F2A5F1F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3880B49-C536-43DD-8087-43829D0DF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22930E-42B4-472C-BFC1-D896DBB80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C667-5538-4649-97FA-84BD759B1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0828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5B23DA-AD25-488C-AC91-C64FC20E5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6D335E4-9F3C-4B93-B6B2-DA2CB238DB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D2DA406-4E92-4AE2-A981-94AA1BE056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7A39FFF-9C86-4F0C-9085-B75F473E5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C205-6F67-4048-AA59-35DC9F2A5F1F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C8C28B3-AFCC-4141-B98D-BB044251D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9CD874F-B3B2-4660-8A5B-7BD11A001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3C667-5538-4649-97FA-84BD759B1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135EF20-F063-4815-9E5E-95C48C38D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86E8AB-3EA0-4F5D-85E9-D13E8C9747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2E9ADF-647D-4DB5-8B22-7BB28ED4EA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5C205-6F67-4048-AA59-35DC9F2A5F1F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8D79CA5-B428-4CCB-80E1-3388ABC443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7D4EDE-883A-4FF2-A70C-EC286F6EA8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3C667-5538-4649-97FA-84BD759B1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869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3E0F721-706C-4DD3-885B-519AD06E7873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8207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F3BBE77-F198-A9CD-AA93-376CE7A62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E4A47E2-4BBF-B9C6-32A2-F49CAB7CA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7FFBF4-7BDF-6EAF-73F9-0666E33BD6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E6AE9-B9E1-4A4C-954E-4C6DE1E473C5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D5FBAC-4B6B-6D23-4A7A-4555887837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4E75E9B-2585-0368-04A4-69EAC7FB5D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E2AB3-EBCC-4BD3-8139-AB84312FBB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862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B24CB86-8050-04C3-5354-5AF863BC29AF}"/>
              </a:ext>
            </a:extLst>
          </p:cNvPr>
          <p:cNvSpPr/>
          <p:nvPr/>
        </p:nvSpPr>
        <p:spPr>
          <a:xfrm>
            <a:off x="3340101" y="829797"/>
            <a:ext cx="5511798" cy="5511798"/>
          </a:xfrm>
          <a:prstGeom prst="rect">
            <a:avLst/>
          </a:prstGeom>
          <a:solidFill>
            <a:srgbClr val="9EA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1338F20-990D-E604-C6CA-4EDA4404C75F}"/>
              </a:ext>
            </a:extLst>
          </p:cNvPr>
          <p:cNvSpPr txBox="1"/>
          <p:nvPr/>
        </p:nvSpPr>
        <p:spPr>
          <a:xfrm>
            <a:off x="5105983" y="2568575"/>
            <a:ext cx="198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デザイン実例集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9979531-DF4D-B730-67B9-4A163C23BCC0}"/>
              </a:ext>
            </a:extLst>
          </p:cNvPr>
          <p:cNvSpPr txBox="1"/>
          <p:nvPr/>
        </p:nvSpPr>
        <p:spPr>
          <a:xfrm>
            <a:off x="4513688" y="3014107"/>
            <a:ext cx="31646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3 </a:t>
            </a:r>
            <a:r>
              <a:rPr kumimoji="1" lang="ja-JP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円グラフ</a:t>
            </a:r>
          </a:p>
        </p:txBody>
      </p:sp>
    </p:spTree>
    <p:extLst>
      <p:ext uri="{BB962C8B-B14F-4D97-AF65-F5344CB8AC3E}">
        <p14:creationId xmlns:p14="http://schemas.microsoft.com/office/powerpoint/2010/main" val="200248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A7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9979531-DF4D-B730-67B9-4A163C23BCC0}"/>
              </a:ext>
            </a:extLst>
          </p:cNvPr>
          <p:cNvSpPr txBox="1"/>
          <p:nvPr/>
        </p:nvSpPr>
        <p:spPr>
          <a:xfrm>
            <a:off x="4886504" y="2967335"/>
            <a:ext cx="24189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Calibri" panose="020F0502020204030204" pitchFamily="34" charset="0"/>
              </a:rPr>
              <a:t>BEFORE</a:t>
            </a:r>
            <a:endParaRPr kumimoji="1" lang="ja-JP" alt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33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3FE6B0BA-15B3-401A-8227-0AE4E96880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36400556"/>
              </p:ext>
            </p:extLst>
          </p:nvPr>
        </p:nvGraphicFramePr>
        <p:xfrm>
          <a:off x="1252893" y="1214185"/>
          <a:ext cx="5763727" cy="4972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327B5F3-BE32-4483-A9B0-DB3B845DCF8E}"/>
              </a:ext>
            </a:extLst>
          </p:cNvPr>
          <p:cNvSpPr txBox="1"/>
          <p:nvPr/>
        </p:nvSpPr>
        <p:spPr>
          <a:xfrm>
            <a:off x="7030616" y="1633246"/>
            <a:ext cx="4698722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0" i="0" u="none" strike="noStrike" baseline="0" dirty="0">
                <a:solidFill>
                  <a:srgbClr val="40404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AD</a:t>
            </a:r>
            <a:r>
              <a:rPr lang="ja-JP" altLang="en-US" sz="3200" b="0" i="0" u="none" strike="noStrike" baseline="0" dirty="0">
                <a:solidFill>
                  <a:srgbClr val="40404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：アルツハイマー病</a:t>
            </a:r>
          </a:p>
          <a:p>
            <a:r>
              <a:rPr lang="en-US" altLang="ja-JP" sz="3200" b="0" i="0" u="none" strike="noStrike" baseline="0" dirty="0" err="1">
                <a:solidFill>
                  <a:srgbClr val="40404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VaD</a:t>
            </a:r>
            <a:r>
              <a:rPr lang="ja-JP" altLang="en-US" sz="3200" b="0" i="0" u="none" strike="noStrike" baseline="0" dirty="0">
                <a:solidFill>
                  <a:srgbClr val="40404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：血管性認知症、</a:t>
            </a:r>
          </a:p>
          <a:p>
            <a:r>
              <a:rPr lang="en-US" altLang="ja-JP" sz="3200" b="0" i="0" u="none" strike="noStrike" baseline="0" dirty="0">
                <a:solidFill>
                  <a:srgbClr val="40404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DLB</a:t>
            </a:r>
            <a:r>
              <a:rPr lang="ja-JP" altLang="en-US" sz="3200" b="0" i="0" u="none" strike="noStrike" baseline="0" dirty="0">
                <a:solidFill>
                  <a:srgbClr val="40404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：レビー小体型認知症</a:t>
            </a:r>
          </a:p>
          <a:p>
            <a:r>
              <a:rPr lang="en-US" altLang="zh-TW" sz="3200" b="0" i="0" u="none" strike="noStrike" baseline="0" dirty="0">
                <a:solidFill>
                  <a:srgbClr val="40404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FTLD</a:t>
            </a:r>
            <a:r>
              <a:rPr lang="zh-TW" altLang="en-US" sz="3200" b="0" i="0" u="none" strike="noStrike" baseline="0" dirty="0">
                <a:solidFill>
                  <a:srgbClr val="40404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：前頭側頭葉変性症</a:t>
            </a:r>
          </a:p>
          <a:p>
            <a:r>
              <a:rPr lang="en-US" altLang="ja-JP" sz="3200" b="0" i="0" u="none" strike="noStrike" baseline="0" dirty="0">
                <a:solidFill>
                  <a:srgbClr val="40404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Alcohol</a:t>
            </a:r>
            <a:r>
              <a:rPr lang="ja-JP" altLang="en-US" sz="3200" b="0" i="0" u="none" strike="noStrike" baseline="0" dirty="0">
                <a:solidFill>
                  <a:srgbClr val="40404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：アルコール性</a:t>
            </a:r>
          </a:p>
          <a:p>
            <a:r>
              <a:rPr lang="en-US" altLang="ja-JP" sz="3200" b="0" i="0" u="none" strike="noStrike" baseline="0" dirty="0">
                <a:solidFill>
                  <a:srgbClr val="40404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Mixed</a:t>
            </a:r>
            <a:r>
              <a:rPr lang="ja-JP" altLang="en-US" sz="3200" b="0" i="0" u="none" strike="noStrike" baseline="0" dirty="0">
                <a:solidFill>
                  <a:srgbClr val="40404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：混合性</a:t>
            </a:r>
          </a:p>
          <a:p>
            <a:r>
              <a:rPr lang="en-US" altLang="ja-JP" sz="3200" b="0" i="0" u="none" strike="noStrike" baseline="0" dirty="0">
                <a:solidFill>
                  <a:srgbClr val="40404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Others</a:t>
            </a:r>
            <a:r>
              <a:rPr lang="ja-JP" altLang="en-US" sz="3200" b="0" i="0" u="none" strike="noStrike" baseline="0" dirty="0">
                <a:solidFill>
                  <a:srgbClr val="40404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：その他</a:t>
            </a:r>
            <a:endParaRPr kumimoji="1" lang="ja-JP" altLang="en-US" sz="32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48A69E2-1118-4A43-AECD-5EDA8612CC66}"/>
              </a:ext>
            </a:extLst>
          </p:cNvPr>
          <p:cNvSpPr txBox="1"/>
          <p:nvPr/>
        </p:nvSpPr>
        <p:spPr>
          <a:xfrm>
            <a:off x="2772844" y="4898572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認知症の基礎疾患の内訳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423F2DF-B583-43CC-852D-99D9FADFA8A3}"/>
              </a:ext>
            </a:extLst>
          </p:cNvPr>
          <p:cNvSpPr txBox="1"/>
          <p:nvPr/>
        </p:nvSpPr>
        <p:spPr>
          <a:xfrm>
            <a:off x="7123922" y="5393094"/>
            <a:ext cx="4339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出典：「都市部における認知症有病率と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認知症の生活機能障害への対応」</a:t>
            </a:r>
          </a:p>
        </p:txBody>
      </p:sp>
      <p:sp>
        <p:nvSpPr>
          <p:cNvPr id="8" name="タイトル 2">
            <a:extLst>
              <a:ext uri="{FF2B5EF4-FFF2-40B4-BE49-F238E27FC236}">
                <a16:creationId xmlns:a16="http://schemas.microsoft.com/office/drawing/2014/main" id="{E0C8C752-3C14-44E1-A899-52A480236E12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b="1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認知症の主な基礎疾患</a:t>
            </a:r>
            <a:endParaRPr lang="ja-JP" altLang="en-US" b="1" dirty="0">
              <a:solidFill>
                <a:schemeClr val="accent6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031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A7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9979531-DF4D-B730-67B9-4A163C23BCC0}"/>
              </a:ext>
            </a:extLst>
          </p:cNvPr>
          <p:cNvSpPr txBox="1"/>
          <p:nvPr/>
        </p:nvSpPr>
        <p:spPr>
          <a:xfrm>
            <a:off x="5099575" y="2967335"/>
            <a:ext cx="19928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游ゴシック" panose="020B0400000000000000" pitchFamily="50" charset="-128"/>
                <a:cs typeface="Calibri" panose="020F0502020204030204" pitchFamily="34" charset="0"/>
              </a:rPr>
              <a:t>AFTER</a:t>
            </a:r>
            <a:endParaRPr kumimoji="1" lang="ja-JP" alt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游ゴシック" panose="020B0400000000000000" pitchFamily="50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883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B053A8FD-E8C6-91AA-C926-0B1FB32F7C7C}"/>
              </a:ext>
            </a:extLst>
          </p:cNvPr>
          <p:cNvSpPr/>
          <p:nvPr/>
        </p:nvSpPr>
        <p:spPr>
          <a:xfrm>
            <a:off x="0" y="0"/>
            <a:ext cx="12192000" cy="108195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22139ABD-7168-A696-18A6-98240B32482B}"/>
              </a:ext>
            </a:extLst>
          </p:cNvPr>
          <p:cNvGrpSpPr/>
          <p:nvPr/>
        </p:nvGrpSpPr>
        <p:grpSpPr>
          <a:xfrm>
            <a:off x="1071196" y="1381028"/>
            <a:ext cx="9885512" cy="5145682"/>
            <a:chOff x="1071196" y="940064"/>
            <a:chExt cx="9885512" cy="5145682"/>
          </a:xfrm>
        </p:grpSpPr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4CE552E2-4AA9-4986-8567-5A707DBB52E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19420" y="1463296"/>
              <a:ext cx="0" cy="771149"/>
            </a:xfrm>
            <a:prstGeom prst="line">
              <a:avLst/>
            </a:prstGeom>
            <a:ln w="19050">
              <a:solidFill>
                <a:srgbClr val="7F7F7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線コネクタ 3">
              <a:extLst>
                <a:ext uri="{FF2B5EF4-FFF2-40B4-BE49-F238E27FC236}">
                  <a16:creationId xmlns:a16="http://schemas.microsoft.com/office/drawing/2014/main" id="{A1825C09-AE00-4DC6-A4F1-AEC1A3B5C46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25812" y="2029885"/>
              <a:ext cx="0" cy="339911"/>
            </a:xfrm>
            <a:prstGeom prst="line">
              <a:avLst/>
            </a:prstGeom>
            <a:ln w="19050">
              <a:solidFill>
                <a:srgbClr val="FF99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E043F691-85B1-4CBF-9D6A-0EF4B8531B8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75427" y="1570413"/>
              <a:ext cx="0" cy="781544"/>
            </a:xfrm>
            <a:prstGeom prst="line">
              <a:avLst/>
            </a:prstGeom>
            <a:ln w="19050">
              <a:solidFill>
                <a:srgbClr val="5B9BD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コネクタ 43">
              <a:extLst>
                <a:ext uri="{FF2B5EF4-FFF2-40B4-BE49-F238E27FC236}">
                  <a16:creationId xmlns:a16="http://schemas.microsoft.com/office/drawing/2014/main" id="{17C687D8-022B-463F-864B-D7F42661C80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38420" y="1167452"/>
              <a:ext cx="0" cy="1125067"/>
            </a:xfrm>
            <a:prstGeom prst="line">
              <a:avLst/>
            </a:prstGeom>
            <a:ln w="19050">
              <a:solidFill>
                <a:srgbClr val="33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D160797D-A2A8-400B-961C-BE29B3C95299}"/>
                </a:ext>
              </a:extLst>
            </p:cNvPr>
            <p:cNvCxnSpPr>
              <a:cxnSpLocks/>
            </p:cNvCxnSpPr>
            <p:nvPr/>
          </p:nvCxnSpPr>
          <p:spPr>
            <a:xfrm>
              <a:off x="3959330" y="2582174"/>
              <a:ext cx="1072060" cy="0"/>
            </a:xfrm>
            <a:prstGeom prst="line">
              <a:avLst/>
            </a:prstGeom>
            <a:ln w="19050">
              <a:solidFill>
                <a:srgbClr val="99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86F62F96-CB5B-450E-96AB-40EA7CD51BA0}"/>
                </a:ext>
              </a:extLst>
            </p:cNvPr>
            <p:cNvCxnSpPr/>
            <p:nvPr/>
          </p:nvCxnSpPr>
          <p:spPr>
            <a:xfrm>
              <a:off x="7749992" y="3767656"/>
              <a:ext cx="583163" cy="0"/>
            </a:xfrm>
            <a:prstGeom prst="line">
              <a:avLst/>
            </a:prstGeom>
            <a:ln w="19050">
              <a:solidFill>
                <a:srgbClr val="FF7C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6" name="グラフ 5">
              <a:extLst>
                <a:ext uri="{FF2B5EF4-FFF2-40B4-BE49-F238E27FC236}">
                  <a16:creationId xmlns:a16="http://schemas.microsoft.com/office/drawing/2014/main" id="{8B925149-1E93-4E8E-9AE8-0D5C9E732803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931528277"/>
                </p:ext>
              </p:extLst>
            </p:nvPr>
          </p:nvGraphicFramePr>
          <p:xfrm>
            <a:off x="3622828" y="2086410"/>
            <a:ext cx="4944788" cy="399933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7A3F0ED1-3844-493F-A807-96580588821C}"/>
                </a:ext>
              </a:extLst>
            </p:cNvPr>
            <p:cNvSpPr txBox="1"/>
            <p:nvPr/>
          </p:nvSpPr>
          <p:spPr>
            <a:xfrm>
              <a:off x="8309830" y="3402989"/>
              <a:ext cx="26468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b="1" dirty="0">
                  <a:solidFill>
                    <a:srgbClr val="FF7C80"/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アルツハイマー病</a:t>
              </a: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65A104AD-C4BF-4494-BA52-E2C919DF36E0}"/>
                </a:ext>
              </a:extLst>
            </p:cNvPr>
            <p:cNvSpPr txBox="1"/>
            <p:nvPr/>
          </p:nvSpPr>
          <p:spPr>
            <a:xfrm>
              <a:off x="8332992" y="3597677"/>
              <a:ext cx="153599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400" b="1" dirty="0">
                  <a:solidFill>
                    <a:srgbClr val="FF7C80"/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67.6</a:t>
              </a:r>
              <a:r>
                <a:rPr kumimoji="1" lang="en-US" altLang="ja-JP" sz="2800" b="1" dirty="0">
                  <a:solidFill>
                    <a:srgbClr val="FF7C80"/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%</a:t>
              </a:r>
              <a:endParaRPr kumimoji="1" lang="ja-JP" altLang="en-US" sz="4400" b="1" dirty="0">
                <a:solidFill>
                  <a:srgbClr val="FF7C8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endParaRP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13177BD7-6967-4C69-AB18-765AEB4CB7EC}"/>
                </a:ext>
              </a:extLst>
            </p:cNvPr>
            <p:cNvSpPr txBox="1"/>
            <p:nvPr/>
          </p:nvSpPr>
          <p:spPr>
            <a:xfrm>
              <a:off x="2079758" y="3315214"/>
              <a:ext cx="17235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b="1" dirty="0">
                  <a:solidFill>
                    <a:srgbClr val="0099CC"/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血管性認知症</a:t>
              </a:r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B0A0DB2E-FF9E-4B26-85D2-08ED3839D221}"/>
                </a:ext>
              </a:extLst>
            </p:cNvPr>
            <p:cNvSpPr txBox="1"/>
            <p:nvPr/>
          </p:nvSpPr>
          <p:spPr>
            <a:xfrm>
              <a:off x="2326621" y="3546734"/>
              <a:ext cx="139493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000" b="1" dirty="0">
                  <a:solidFill>
                    <a:srgbClr val="0099CC"/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19.5</a:t>
              </a:r>
              <a:r>
                <a:rPr kumimoji="1" lang="en-US" altLang="ja-JP" sz="2400" b="1" dirty="0">
                  <a:solidFill>
                    <a:srgbClr val="0099CC"/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%</a:t>
              </a:r>
              <a:endParaRPr kumimoji="1" lang="ja-JP" altLang="en-US" sz="4000" b="1" dirty="0">
                <a:solidFill>
                  <a:srgbClr val="0099CC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endParaRPr>
            </a:p>
          </p:txBody>
        </p: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CBB321AF-C346-46CC-BA7B-01B056AEC3DA}"/>
                </a:ext>
              </a:extLst>
            </p:cNvPr>
            <p:cNvCxnSpPr/>
            <p:nvPr/>
          </p:nvCxnSpPr>
          <p:spPr>
            <a:xfrm>
              <a:off x="3842777" y="3720728"/>
              <a:ext cx="583163" cy="0"/>
            </a:xfrm>
            <a:prstGeom prst="line">
              <a:avLst/>
            </a:prstGeom>
            <a:ln w="19050">
              <a:solidFill>
                <a:srgbClr val="0099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5C6BCF0D-B011-41D5-B27A-24B85756DB12}"/>
                </a:ext>
              </a:extLst>
            </p:cNvPr>
            <p:cNvSpPr txBox="1"/>
            <p:nvPr/>
          </p:nvSpPr>
          <p:spPr>
            <a:xfrm>
              <a:off x="1071196" y="2457385"/>
              <a:ext cx="203132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b="1" dirty="0">
                  <a:solidFill>
                    <a:srgbClr val="9966FF"/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レビー小体型認知症</a:t>
              </a: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5CA23331-9F74-4FC6-AF5A-4552D77FB0DE}"/>
                </a:ext>
              </a:extLst>
            </p:cNvPr>
            <p:cNvSpPr txBox="1"/>
            <p:nvPr/>
          </p:nvSpPr>
          <p:spPr>
            <a:xfrm>
              <a:off x="2981708" y="2276872"/>
              <a:ext cx="92044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b="1" dirty="0">
                  <a:solidFill>
                    <a:srgbClr val="9966FF"/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4.3</a:t>
              </a:r>
              <a:r>
                <a:rPr kumimoji="1" lang="en-US" altLang="ja-JP" b="1" dirty="0">
                  <a:solidFill>
                    <a:srgbClr val="9966FF"/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%</a:t>
              </a:r>
              <a:endParaRPr kumimoji="1" lang="ja-JP" altLang="en-US" sz="3200" b="1" dirty="0">
                <a:solidFill>
                  <a:srgbClr val="9966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endParaRP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7206F790-40B1-46F7-9805-06DEBF703117}"/>
                </a:ext>
              </a:extLst>
            </p:cNvPr>
            <p:cNvSpPr txBox="1"/>
            <p:nvPr/>
          </p:nvSpPr>
          <p:spPr>
            <a:xfrm>
              <a:off x="2002878" y="1900242"/>
              <a:ext cx="20313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>
                  <a:solidFill>
                    <a:srgbClr val="FF9966"/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前頭側頭葉変性症</a:t>
              </a: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6EBF5419-94A0-4178-B69B-A75D4F7DAD34}"/>
                </a:ext>
              </a:extLst>
            </p:cNvPr>
            <p:cNvSpPr txBox="1"/>
            <p:nvPr/>
          </p:nvSpPr>
          <p:spPr>
            <a:xfrm>
              <a:off x="3876494" y="1807909"/>
              <a:ext cx="7617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rgbClr val="FF9966"/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1.0</a:t>
              </a:r>
              <a:r>
                <a:rPr kumimoji="1" lang="en-US" altLang="ja-JP" sz="1600" b="1" dirty="0">
                  <a:solidFill>
                    <a:srgbClr val="FF9966"/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%</a:t>
              </a:r>
              <a:endParaRPr kumimoji="1" lang="ja-JP" altLang="en-US" sz="2400" b="1" dirty="0">
                <a:solidFill>
                  <a:srgbClr val="FF9966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endParaRPr>
            </a:p>
          </p:txBody>
        </p: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212914FB-6863-43BB-AB0C-C4C2C97A2D3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578096" y="2029885"/>
              <a:ext cx="747716" cy="0"/>
            </a:xfrm>
            <a:prstGeom prst="line">
              <a:avLst/>
            </a:prstGeom>
            <a:ln w="19050">
              <a:solidFill>
                <a:srgbClr val="FF99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84FDD9AA-EEFC-4BE5-BACB-499B40FA823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578096" y="1570413"/>
              <a:ext cx="785080" cy="0"/>
            </a:xfrm>
            <a:prstGeom prst="line">
              <a:avLst/>
            </a:prstGeom>
            <a:ln w="19050">
              <a:solidFill>
                <a:srgbClr val="5B9BD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0FD88452-4FBE-454B-AAF6-CD6A0E98E581}"/>
                </a:ext>
              </a:extLst>
            </p:cNvPr>
            <p:cNvSpPr txBox="1"/>
            <p:nvPr/>
          </p:nvSpPr>
          <p:spPr>
            <a:xfrm>
              <a:off x="2464543" y="1463296"/>
              <a:ext cx="1569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>
                  <a:solidFill>
                    <a:srgbClr val="6AA4D9"/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アルコール性</a:t>
              </a:r>
            </a:p>
          </p:txBody>
        </p: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CBBF86DF-32CF-4AFD-91D4-D7A01B554DB9}"/>
                </a:ext>
              </a:extLst>
            </p:cNvPr>
            <p:cNvSpPr txBox="1"/>
            <p:nvPr/>
          </p:nvSpPr>
          <p:spPr>
            <a:xfrm>
              <a:off x="3876494" y="1365318"/>
              <a:ext cx="7617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rgbClr val="6AA4D9"/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0.4</a:t>
              </a:r>
              <a:r>
                <a:rPr kumimoji="1" lang="en-US" altLang="ja-JP" sz="1600" b="1" dirty="0">
                  <a:solidFill>
                    <a:srgbClr val="6AA4D9"/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%</a:t>
              </a:r>
              <a:endParaRPr kumimoji="1" lang="ja-JP" altLang="en-US" sz="2800" b="1" dirty="0">
                <a:solidFill>
                  <a:srgbClr val="6AA4D9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endParaRPr>
            </a:p>
          </p:txBody>
        </p:sp>
        <p:cxnSp>
          <p:nvCxnSpPr>
            <p:cNvPr id="45" name="直線コネクタ 44">
              <a:extLst>
                <a:ext uri="{FF2B5EF4-FFF2-40B4-BE49-F238E27FC236}">
                  <a16:creationId xmlns:a16="http://schemas.microsoft.com/office/drawing/2014/main" id="{A0EDCE3E-AA7A-4C1C-ADBC-5F6977C7DFC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578096" y="1167452"/>
              <a:ext cx="963373" cy="0"/>
            </a:xfrm>
            <a:prstGeom prst="line">
              <a:avLst/>
            </a:prstGeom>
            <a:ln w="19050">
              <a:solidFill>
                <a:srgbClr val="33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E12EC1F0-C977-467F-BBF9-AB345E1B8101}"/>
                </a:ext>
              </a:extLst>
            </p:cNvPr>
            <p:cNvSpPr txBox="1"/>
            <p:nvPr/>
          </p:nvSpPr>
          <p:spPr>
            <a:xfrm>
              <a:off x="3157040" y="1032397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>
                  <a:solidFill>
                    <a:srgbClr val="339933"/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混合型</a:t>
              </a:r>
            </a:p>
          </p:txBody>
        </p:sp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6627454D-D522-4521-9256-86547160E8CA}"/>
                </a:ext>
              </a:extLst>
            </p:cNvPr>
            <p:cNvSpPr txBox="1"/>
            <p:nvPr/>
          </p:nvSpPr>
          <p:spPr>
            <a:xfrm>
              <a:off x="3876494" y="940064"/>
              <a:ext cx="7617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rgbClr val="339933"/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3.3</a:t>
              </a:r>
              <a:r>
                <a:rPr kumimoji="1" lang="en-US" altLang="ja-JP" sz="1600" b="1" dirty="0">
                  <a:solidFill>
                    <a:srgbClr val="339933"/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%</a:t>
              </a:r>
              <a:endParaRPr kumimoji="1" lang="ja-JP" altLang="en-US" sz="2800" b="1" dirty="0">
                <a:solidFill>
                  <a:srgbClr val="339933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endParaRPr>
            </a:p>
          </p:txBody>
        </p:sp>
        <p:sp>
          <p:nvSpPr>
            <p:cNvPr id="58" name="テキスト ボックス 57">
              <a:extLst>
                <a:ext uri="{FF2B5EF4-FFF2-40B4-BE49-F238E27FC236}">
                  <a16:creationId xmlns:a16="http://schemas.microsoft.com/office/drawing/2014/main" id="{8100C97C-0782-4EDF-96A7-1DC6070419E3}"/>
                </a:ext>
              </a:extLst>
            </p:cNvPr>
            <p:cNvSpPr txBox="1"/>
            <p:nvPr/>
          </p:nvSpPr>
          <p:spPr>
            <a:xfrm>
              <a:off x="5596063" y="1153034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>
                  <a:solidFill>
                    <a:srgbClr val="7F7F7F"/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その他</a:t>
              </a:r>
            </a:p>
          </p:txBody>
        </p:sp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id="{140A182D-94E0-4973-99BC-52634AE33013}"/>
                </a:ext>
              </a:extLst>
            </p:cNvPr>
            <p:cNvSpPr txBox="1"/>
            <p:nvPr/>
          </p:nvSpPr>
          <p:spPr>
            <a:xfrm>
              <a:off x="6333678" y="1060701"/>
              <a:ext cx="7617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rgbClr val="7F7F7F"/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3.9</a:t>
              </a:r>
              <a:r>
                <a:rPr kumimoji="1" lang="en-US" altLang="ja-JP" sz="1600" b="1" dirty="0">
                  <a:solidFill>
                    <a:srgbClr val="7F7F7F"/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%</a:t>
              </a:r>
              <a:endParaRPr kumimoji="1" lang="ja-JP" altLang="en-US" sz="2800" b="1" dirty="0">
                <a:solidFill>
                  <a:srgbClr val="7F7F7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endParaRPr>
            </a:p>
          </p:txBody>
        </p:sp>
      </p:grp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F8B409-9B66-4668-A7EB-80B7ECB13D1E}"/>
              </a:ext>
            </a:extLst>
          </p:cNvPr>
          <p:cNvSpPr txBox="1"/>
          <p:nvPr/>
        </p:nvSpPr>
        <p:spPr>
          <a:xfrm>
            <a:off x="4464696" y="354208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認知症の主な基礎疾患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4E753D6-5A95-44D1-9E08-047592606D76}"/>
              </a:ext>
            </a:extLst>
          </p:cNvPr>
          <p:cNvSpPr txBox="1"/>
          <p:nvPr/>
        </p:nvSpPr>
        <p:spPr>
          <a:xfrm>
            <a:off x="3181735" y="6072374"/>
            <a:ext cx="587828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「都市部における認知症有病率と認知症の生活機能障害への対応」より</a:t>
            </a:r>
          </a:p>
        </p:txBody>
      </p:sp>
    </p:spTree>
    <p:extLst>
      <p:ext uri="{BB962C8B-B14F-4D97-AF65-F5344CB8AC3E}">
        <p14:creationId xmlns:p14="http://schemas.microsoft.com/office/powerpoint/2010/main" val="4036266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メイリオ+Segoe">
      <a:majorFont>
        <a:latin typeface="Segoe UI Semibold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114</Words>
  <Application>Microsoft Office PowerPoint</Application>
  <PresentationFormat>ワイド画面</PresentationFormat>
  <Paragraphs>32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5</vt:i4>
      </vt:variant>
    </vt:vector>
  </HeadingPairs>
  <TitlesOfParts>
    <vt:vector size="19" baseType="lpstr">
      <vt:lpstr>ＭＳ Ｐゴシック</vt:lpstr>
      <vt:lpstr>メイリオ</vt:lpstr>
      <vt:lpstr>游ゴシック</vt:lpstr>
      <vt:lpstr>游ゴシック Light</vt:lpstr>
      <vt:lpstr>游ゴシック Medium</vt:lpstr>
      <vt:lpstr>Arial</vt:lpstr>
      <vt:lpstr>Calibri</vt:lpstr>
      <vt:lpstr>Calibri Light</vt:lpstr>
      <vt:lpstr>Segoe UI</vt:lpstr>
      <vt:lpstr>Segoe UI Semibold</vt:lpstr>
      <vt:lpstr>Wingdings 2</vt:lpstr>
      <vt:lpstr>Office テーマ</vt:lpstr>
      <vt:lpstr>HDOfficeLightV0</vt:lpstr>
      <vt:lpstr>1_Office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小林 啓</dc:creator>
  <cp:lastModifiedBy>小林 啓</cp:lastModifiedBy>
  <cp:revision>24</cp:revision>
  <dcterms:created xsi:type="dcterms:W3CDTF">2021-05-22T08:12:13Z</dcterms:created>
  <dcterms:modified xsi:type="dcterms:W3CDTF">2022-09-27T12:02:31Z</dcterms:modified>
</cp:coreProperties>
</file>